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8"/>
  </p:notesMasterIdLst>
  <p:handoutMasterIdLst>
    <p:handoutMasterId r:id="rId39"/>
  </p:handoutMasterIdLst>
  <p:sldIdLst>
    <p:sldId id="256" r:id="rId2"/>
    <p:sldId id="257" r:id="rId3"/>
    <p:sldId id="281" r:id="rId4"/>
    <p:sldId id="296" r:id="rId5"/>
    <p:sldId id="282" r:id="rId6"/>
    <p:sldId id="354" r:id="rId7"/>
    <p:sldId id="302" r:id="rId8"/>
    <p:sldId id="266" r:id="rId9"/>
    <p:sldId id="313" r:id="rId10"/>
    <p:sldId id="346" r:id="rId11"/>
    <p:sldId id="345" r:id="rId12"/>
    <p:sldId id="347" r:id="rId13"/>
    <p:sldId id="335" r:id="rId14"/>
    <p:sldId id="331" r:id="rId15"/>
    <p:sldId id="284" r:id="rId16"/>
    <p:sldId id="348" r:id="rId17"/>
    <p:sldId id="329" r:id="rId18"/>
    <p:sldId id="350" r:id="rId19"/>
    <p:sldId id="349" r:id="rId20"/>
    <p:sldId id="330" r:id="rId21"/>
    <p:sldId id="341" r:id="rId22"/>
    <p:sldId id="337" r:id="rId23"/>
    <p:sldId id="355" r:id="rId24"/>
    <p:sldId id="351" r:id="rId25"/>
    <p:sldId id="357" r:id="rId26"/>
    <p:sldId id="356" r:id="rId27"/>
    <p:sldId id="275" r:id="rId28"/>
    <p:sldId id="269" r:id="rId29"/>
    <p:sldId id="336" r:id="rId30"/>
    <p:sldId id="353" r:id="rId31"/>
    <p:sldId id="360" r:id="rId32"/>
    <p:sldId id="358" r:id="rId33"/>
    <p:sldId id="359" r:id="rId34"/>
    <p:sldId id="361" r:id="rId35"/>
    <p:sldId id="362" r:id="rId36"/>
    <p:sldId id="363" r:id="rId37"/>
  </p:sldIdLst>
  <p:sldSz cx="9144000" cy="6858000" type="screen4x3"/>
  <p:notesSz cx="6797675" cy="987425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ECCC"/>
    <a:srgbClr val="FF7C80"/>
    <a:srgbClr val="0000FF"/>
    <a:srgbClr val="FFFF00"/>
    <a:srgbClr val="FF9999"/>
    <a:srgbClr val="8FCB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5758FB7-9AC5-4552-8A53-C91805E547FA}" styleName="佈景主題樣式 1 - 輔色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佈景主題樣式 1 - 輔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7AC3CCA-C797-4891-BE02-D94E43425B78}" styleName="中等深淺樣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16D9F66E-5EB9-4882-86FB-DCBF35E3C3E4}" styleName="中等深淺樣式 4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AF606853-7671-496A-8E4F-DF71F8EC918B}" styleName="深色樣式 1 - 輔色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深色樣式 2 - 輔色 5/輔色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505E3EF-67EA-436B-97B2-0124C06EBD24}" styleName="中等深淺樣式 4 - 輔色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中等深淺樣式 4 - 輔色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FABFCF23-3B69-468F-B69F-88F6DE6A72F2}" styleName="中等深淺樣式 1 - 輔色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E171933-4619-4E11-9A3F-F7608DF75F80}" styleName="中等深淺樣式 1 - 輔色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中等深淺樣式 1 - 輔色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DBED569-4797-4DF1-A0F4-6AAB3CD982D8}" styleName="淺色樣式 3 - 輔色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淺色樣式 3 - 輔色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8B1032C-EA38-4F05-BA0D-38AFFFC7BED3}" styleName="淺色樣式 3 - 輔色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淺色樣式 2 - 輔色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38B1855-1B75-4FBE-930C-398BA8C253C6}" styleName="佈景主題樣式 2 - 輔色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淺色樣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301B821-A1FF-4177-AEE7-76D212191A09}" styleName="中等深淺樣式 1 - 輔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中等深淺樣式 1 - 輔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C89EF96-8CEA-46FF-86C4-4CE0E7609802}" styleName="淺色樣式 3 - 輔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淺色樣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淺色樣式 2 - 輔色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D113A9D2-9D6B-4929-AA2D-F23B5EE8CBE7}" styleName="佈景主題樣式 2 - 輔色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A488322-F2BA-4B5B-9748-0D474271808F}" styleName="中等深淺樣式 3 - 輔色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25E5076-3810-47DD-B79F-674D7AD40C01}" styleName="深色樣式 1 - 輔色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53" autoAdjust="0"/>
    <p:restoredTop sz="92015" autoAdjust="0"/>
  </p:normalViewPr>
  <p:slideViewPr>
    <p:cSldViewPr>
      <p:cViewPr>
        <p:scale>
          <a:sx n="75" d="100"/>
          <a:sy n="75" d="100"/>
        </p:scale>
        <p:origin x="-1572" y="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30889;&#22763;&#35542;&#25991;\Malicious_and_Probability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33"/>
    </mc:Choice>
    <mc:Fallback>
      <c:style val="33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v>Number of Sequences</c:v>
          </c:tx>
          <c:spPr>
            <a:solidFill>
              <a:schemeClr val="accent2"/>
            </a:solidFill>
          </c:spPr>
          <c:invertIfNegative val="0"/>
          <c:cat>
            <c:strRef>
              <c:f>Total!$A:$A</c:f>
              <c:strCache>
                <c:ptCount val="21"/>
                <c:pt idx="0">
                  <c:v>0%~5%</c:v>
                </c:pt>
                <c:pt idx="1">
                  <c:v>5%~10%</c:v>
                </c:pt>
                <c:pt idx="2">
                  <c:v>10%~15%</c:v>
                </c:pt>
                <c:pt idx="3">
                  <c:v>15%~20%</c:v>
                </c:pt>
                <c:pt idx="4">
                  <c:v>20%~25%</c:v>
                </c:pt>
                <c:pt idx="5">
                  <c:v>25%~30%</c:v>
                </c:pt>
                <c:pt idx="6">
                  <c:v>30%~35%</c:v>
                </c:pt>
                <c:pt idx="7">
                  <c:v>35%~40%</c:v>
                </c:pt>
                <c:pt idx="8">
                  <c:v>40%~45%</c:v>
                </c:pt>
                <c:pt idx="9">
                  <c:v>45%~50%</c:v>
                </c:pt>
                <c:pt idx="10">
                  <c:v>50%~55%</c:v>
                </c:pt>
                <c:pt idx="11">
                  <c:v>55%~60%</c:v>
                </c:pt>
                <c:pt idx="12">
                  <c:v>60%~65%</c:v>
                </c:pt>
                <c:pt idx="13">
                  <c:v>65%~70%</c:v>
                </c:pt>
                <c:pt idx="14">
                  <c:v>70%~75%</c:v>
                </c:pt>
                <c:pt idx="15">
                  <c:v>75%~80%</c:v>
                </c:pt>
                <c:pt idx="16">
                  <c:v>80%~85%</c:v>
                </c:pt>
                <c:pt idx="17">
                  <c:v>85%~90%</c:v>
                </c:pt>
                <c:pt idx="18">
                  <c:v>90%~95%</c:v>
                </c:pt>
                <c:pt idx="19">
                  <c:v>95%~100%</c:v>
                </c:pt>
                <c:pt idx="20">
                  <c:v>100%</c:v>
                </c:pt>
              </c:strCache>
            </c:strRef>
          </c:cat>
          <c:val>
            <c:numRef>
              <c:f>Total!$G$1:$G$21</c:f>
              <c:numCache>
                <c:formatCode>General</c:formatCode>
                <c:ptCount val="21"/>
                <c:pt idx="0">
                  <c:v>8</c:v>
                </c:pt>
                <c:pt idx="1">
                  <c:v>149</c:v>
                </c:pt>
                <c:pt idx="2">
                  <c:v>50</c:v>
                </c:pt>
                <c:pt idx="3">
                  <c:v>24</c:v>
                </c:pt>
                <c:pt idx="4">
                  <c:v>17</c:v>
                </c:pt>
                <c:pt idx="5">
                  <c:v>13</c:v>
                </c:pt>
                <c:pt idx="6">
                  <c:v>6</c:v>
                </c:pt>
                <c:pt idx="7">
                  <c:v>2</c:v>
                </c:pt>
                <c:pt idx="8">
                  <c:v>4</c:v>
                </c:pt>
                <c:pt idx="9">
                  <c:v>8</c:v>
                </c:pt>
                <c:pt idx="10">
                  <c:v>3</c:v>
                </c:pt>
                <c:pt idx="11">
                  <c:v>7</c:v>
                </c:pt>
                <c:pt idx="12">
                  <c:v>4</c:v>
                </c:pt>
                <c:pt idx="13">
                  <c:v>4</c:v>
                </c:pt>
                <c:pt idx="14">
                  <c:v>1</c:v>
                </c:pt>
                <c:pt idx="15">
                  <c:v>1</c:v>
                </c:pt>
                <c:pt idx="16">
                  <c:v>5</c:v>
                </c:pt>
                <c:pt idx="17">
                  <c:v>4</c:v>
                </c:pt>
                <c:pt idx="18">
                  <c:v>5</c:v>
                </c:pt>
                <c:pt idx="19">
                  <c:v>0</c:v>
                </c:pt>
                <c:pt idx="20">
                  <c:v>201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0"/>
        <c:axId val="106412672"/>
        <c:axId val="48055040"/>
      </c:barChart>
      <c:catAx>
        <c:axId val="1064126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800"/>
                </a:pPr>
                <a:r>
                  <a:rPr lang="en-US" altLang="zh-TW" sz="800"/>
                  <a:t>Appearance</a:t>
                </a:r>
                <a:r>
                  <a:rPr lang="en-US" altLang="zh-TW" sz="800" baseline="0"/>
                  <a:t> Probability</a:t>
                </a:r>
                <a:endParaRPr lang="zh-TW" sz="800"/>
              </a:p>
            </c:rich>
          </c:tx>
          <c:layout/>
          <c:overlay val="0"/>
        </c:title>
        <c:majorTickMark val="none"/>
        <c:minorTickMark val="none"/>
        <c:tickLblPos val="nextTo"/>
        <c:txPr>
          <a:bodyPr/>
          <a:lstStyle/>
          <a:p>
            <a:pPr>
              <a:defRPr sz="800"/>
            </a:pPr>
            <a:endParaRPr lang="zh-TW"/>
          </a:p>
        </c:txPr>
        <c:crossAx val="48055040"/>
        <c:crosses val="autoZero"/>
        <c:auto val="1"/>
        <c:lblAlgn val="ctr"/>
        <c:lblOffset val="100"/>
        <c:noMultiLvlLbl val="0"/>
      </c:catAx>
      <c:valAx>
        <c:axId val="48055040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 sz="800"/>
                </a:pPr>
                <a:r>
                  <a:rPr lang="en-US" altLang="zh-TW" sz="800"/>
                  <a:t>Number of Subsequences</a:t>
                </a:r>
                <a:endParaRPr lang="zh-TW" sz="8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zh-TW"/>
          </a:p>
        </c:txPr>
        <c:crossAx val="1064126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True Positive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zh-TW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工作表1!$A$2:$A$4</c:f>
              <c:strCache>
                <c:ptCount val="3"/>
                <c:pt idx="0">
                  <c:v>29 Benign Samples</c:v>
                </c:pt>
                <c:pt idx="1">
                  <c:v>150 Benign Samples</c:v>
                </c:pt>
                <c:pt idx="2">
                  <c:v>300 Benign Samples</c:v>
                </c:pt>
              </c:strCache>
            </c:strRef>
          </c:cat>
          <c:val>
            <c:numRef>
              <c:f>工作表1!$B$2:$B$4</c:f>
              <c:numCache>
                <c:formatCode>General</c:formatCode>
                <c:ptCount val="3"/>
                <c:pt idx="0">
                  <c:v>100</c:v>
                </c:pt>
                <c:pt idx="1">
                  <c:v>96</c:v>
                </c:pt>
                <c:pt idx="2">
                  <c:v>96</c:v>
                </c:pt>
              </c:numCache>
            </c:numRef>
          </c:val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True Negative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zh-TW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工作表1!$A$2:$A$4</c:f>
              <c:strCache>
                <c:ptCount val="3"/>
                <c:pt idx="0">
                  <c:v>29 Benign Samples</c:v>
                </c:pt>
                <c:pt idx="1">
                  <c:v>150 Benign Samples</c:v>
                </c:pt>
                <c:pt idx="2">
                  <c:v>300 Benign Samples</c:v>
                </c:pt>
              </c:strCache>
            </c:strRef>
          </c:cat>
          <c:val>
            <c:numRef>
              <c:f>工作表1!$C$2:$C$4</c:f>
              <c:numCache>
                <c:formatCode>General</c:formatCode>
                <c:ptCount val="3"/>
                <c:pt idx="0">
                  <c:v>64</c:v>
                </c:pt>
                <c:pt idx="1">
                  <c:v>89</c:v>
                </c:pt>
                <c:pt idx="2">
                  <c:v>98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3172608"/>
        <c:axId val="43174144"/>
      </c:barChart>
      <c:catAx>
        <c:axId val="43172608"/>
        <c:scaling>
          <c:orientation val="minMax"/>
        </c:scaling>
        <c:delete val="0"/>
        <c:axPos val="b"/>
        <c:majorTickMark val="out"/>
        <c:minorTickMark val="none"/>
        <c:tickLblPos val="nextTo"/>
        <c:crossAx val="43174144"/>
        <c:crosses val="autoZero"/>
        <c:auto val="1"/>
        <c:lblAlgn val="ctr"/>
        <c:lblOffset val="100"/>
        <c:noMultiLvlLbl val="0"/>
      </c:catAx>
      <c:valAx>
        <c:axId val="43174144"/>
        <c:scaling>
          <c:orientation val="minMax"/>
          <c:max val="1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altLang="zh-TW" sz="1200" dirty="0" smtClean="0"/>
                  <a:t>Percentage (%)</a:t>
                </a:r>
                <a:endParaRPr lang="zh-TW" altLang="en-US" sz="120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3172608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zh-TW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Number of Extracted Sequences</c:v>
                </c:pt>
              </c:strCache>
            </c:strRef>
          </c:tx>
          <c:invertIfNegative val="0"/>
          <c:cat>
            <c:strRef>
              <c:f>工作表1!$A$2:$A$5</c:f>
              <c:strCache>
                <c:ptCount val="4"/>
                <c:pt idx="0">
                  <c:v>Kmin (10 training samples)</c:v>
                </c:pt>
                <c:pt idx="1">
                  <c:v>Kmin (5 training samples)</c:v>
                </c:pt>
                <c:pt idx="2">
                  <c:v>Geinimi (8 training samples)</c:v>
                </c:pt>
                <c:pt idx="3">
                  <c:v>Geinimi (4 training samples)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241</c:v>
                </c:pt>
                <c:pt idx="1">
                  <c:v>112</c:v>
                </c:pt>
                <c:pt idx="2">
                  <c:v>156</c:v>
                </c:pt>
                <c:pt idx="3">
                  <c:v>65</c:v>
                </c:pt>
              </c:numCache>
            </c:numRef>
          </c:val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Number of Sequences (100%)</c:v>
                </c:pt>
              </c:strCache>
            </c:strRef>
          </c:tx>
          <c:invertIfNegative val="0"/>
          <c:cat>
            <c:strRef>
              <c:f>工作表1!$A$2:$A$5</c:f>
              <c:strCache>
                <c:ptCount val="4"/>
                <c:pt idx="0">
                  <c:v>Kmin (10 training samples)</c:v>
                </c:pt>
                <c:pt idx="1">
                  <c:v>Kmin (5 training samples)</c:v>
                </c:pt>
                <c:pt idx="2">
                  <c:v>Geinimi (8 training samples)</c:v>
                </c:pt>
                <c:pt idx="3">
                  <c:v>Geinimi (4 training samples)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158</c:v>
                </c:pt>
                <c:pt idx="1">
                  <c:v>65</c:v>
                </c:pt>
                <c:pt idx="2">
                  <c:v>28</c:v>
                </c:pt>
                <c:pt idx="3">
                  <c:v>7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3084800"/>
        <c:axId val="43098880"/>
      </c:barChart>
      <c:catAx>
        <c:axId val="4308480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zh-TW"/>
          </a:p>
        </c:txPr>
        <c:crossAx val="43098880"/>
        <c:crosses val="autoZero"/>
        <c:auto val="1"/>
        <c:lblAlgn val="ctr"/>
        <c:lblOffset val="100"/>
        <c:noMultiLvlLbl val="0"/>
      </c:catAx>
      <c:valAx>
        <c:axId val="4309888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altLang="zh-TW" sz="1200" dirty="0" smtClean="0"/>
                  <a:t>Number of Sequences</a:t>
                </a:r>
                <a:endParaRPr lang="zh-TW" altLang="en-US" sz="120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zh-TW"/>
          </a:p>
        </c:txPr>
        <c:crossAx val="430848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2574911031390776"/>
          <c:y val="5.2892495536864495E-2"/>
          <c:w val="0.26571689167153473"/>
          <c:h val="0.43936768744712301"/>
        </c:manualLayout>
      </c:layout>
      <c:overlay val="1"/>
      <c:spPr>
        <a:solidFill>
          <a:schemeClr val="bg1"/>
        </a:solidFill>
      </c:spPr>
    </c:legend>
    <c:plotVisOnly val="1"/>
    <c:dispBlanksAs val="gap"/>
    <c:showDLblsOverMax val="0"/>
  </c:chart>
  <c:txPr>
    <a:bodyPr/>
    <a:lstStyle/>
    <a:p>
      <a:pPr>
        <a:defRPr sz="1800"/>
      </a:pPr>
      <a:endParaRPr lang="zh-TW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Extraction with Extracted Subsequences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zh-TW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工作表1!$A$2:$A$4</c:f>
              <c:strCache>
                <c:ptCount val="3"/>
                <c:pt idx="0">
                  <c:v>True Negative</c:v>
                </c:pt>
                <c:pt idx="1">
                  <c:v>True Positive</c:v>
                </c:pt>
                <c:pt idx="2">
                  <c:v>Accuracy</c:v>
                </c:pt>
              </c:strCache>
            </c:strRef>
          </c:cat>
          <c:val>
            <c:numRef>
              <c:f>工作表1!$B$2:$B$4</c:f>
              <c:numCache>
                <c:formatCode>0%</c:formatCode>
                <c:ptCount val="3"/>
                <c:pt idx="0">
                  <c:v>0.96</c:v>
                </c:pt>
                <c:pt idx="1">
                  <c:v>0.96</c:v>
                </c:pt>
                <c:pt idx="2">
                  <c:v>0.96</c:v>
                </c:pt>
              </c:numCache>
            </c:numRef>
          </c:val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Extraction without Extracted Subsequences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zh-TW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工作表1!$A$2:$A$4</c:f>
              <c:strCache>
                <c:ptCount val="3"/>
                <c:pt idx="0">
                  <c:v>True Negative</c:v>
                </c:pt>
                <c:pt idx="1">
                  <c:v>True Positive</c:v>
                </c:pt>
                <c:pt idx="2">
                  <c:v>Accuracy</c:v>
                </c:pt>
              </c:strCache>
            </c:strRef>
          </c:cat>
          <c:val>
            <c:numRef>
              <c:f>工作表1!$C$2:$C$4</c:f>
              <c:numCache>
                <c:formatCode>0%</c:formatCode>
                <c:ptCount val="3"/>
                <c:pt idx="0">
                  <c:v>0.98</c:v>
                </c:pt>
                <c:pt idx="1">
                  <c:v>0.96</c:v>
                </c:pt>
                <c:pt idx="2">
                  <c:v>0.97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62364672"/>
        <c:axId val="62370560"/>
      </c:barChart>
      <c:catAx>
        <c:axId val="6236467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zh-TW"/>
          </a:p>
        </c:txPr>
        <c:crossAx val="62370560"/>
        <c:crosses val="autoZero"/>
        <c:auto val="1"/>
        <c:lblAlgn val="ctr"/>
        <c:lblOffset val="100"/>
        <c:noMultiLvlLbl val="0"/>
      </c:catAx>
      <c:valAx>
        <c:axId val="62370560"/>
        <c:scaling>
          <c:orientation val="minMax"/>
          <c:max val="1"/>
          <c:min val="0.5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62364672"/>
        <c:crosses val="autoZero"/>
        <c:crossBetween val="between"/>
      </c:valAx>
    </c:plotArea>
    <c:legend>
      <c:legendPos val="t"/>
      <c:layout/>
      <c:overlay val="0"/>
      <c:txPr>
        <a:bodyPr/>
        <a:lstStyle/>
        <a:p>
          <a:pPr>
            <a:defRPr sz="1400"/>
          </a:pPr>
          <a:endParaRPr lang="zh-TW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zh-TW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Extraction with Extracted Subsequences</c:v>
                </c:pt>
              </c:strCache>
            </c:strRef>
          </c:tx>
          <c:invertIfNegative val="0"/>
          <c:cat>
            <c:strRef>
              <c:f>工作表1!$A$2:$A$3</c:f>
              <c:strCache>
                <c:ptCount val="2"/>
                <c:pt idx="0">
                  <c:v>Number of Extracted Subsequences</c:v>
                </c:pt>
                <c:pt idx="1">
                  <c:v>Number of Subsequences of 100% Probability
</c:v>
                </c:pt>
              </c:strCache>
            </c:strRef>
          </c:cat>
          <c:val>
            <c:numRef>
              <c:f>工作表1!$B$2:$B$3</c:f>
              <c:numCache>
                <c:formatCode>General</c:formatCode>
                <c:ptCount val="2"/>
                <c:pt idx="0">
                  <c:v>690</c:v>
                </c:pt>
                <c:pt idx="1">
                  <c:v>238</c:v>
                </c:pt>
              </c:numCache>
            </c:numRef>
          </c:val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Extraction without Extracted Subsequences</c:v>
                </c:pt>
              </c:strCache>
            </c:strRef>
          </c:tx>
          <c:invertIfNegative val="0"/>
          <c:cat>
            <c:strRef>
              <c:f>工作表1!$A$2:$A$3</c:f>
              <c:strCache>
                <c:ptCount val="2"/>
                <c:pt idx="0">
                  <c:v>Number of Extracted Subsequences</c:v>
                </c:pt>
                <c:pt idx="1">
                  <c:v>Number of Subsequences of 100% Probability
</c:v>
                </c:pt>
              </c:strCache>
            </c:strRef>
          </c:cat>
          <c:val>
            <c:numRef>
              <c:f>工作表1!$C$2:$C$3</c:f>
              <c:numCache>
                <c:formatCode>General</c:formatCode>
                <c:ptCount val="2"/>
                <c:pt idx="0">
                  <c:v>517</c:v>
                </c:pt>
                <c:pt idx="1">
                  <c:v>201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62454016"/>
        <c:axId val="62459904"/>
      </c:barChart>
      <c:catAx>
        <c:axId val="624540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zh-TW"/>
          </a:p>
        </c:txPr>
        <c:crossAx val="62459904"/>
        <c:crosses val="autoZero"/>
        <c:auto val="1"/>
        <c:lblAlgn val="ctr"/>
        <c:lblOffset val="100"/>
        <c:noMultiLvlLbl val="0"/>
      </c:catAx>
      <c:valAx>
        <c:axId val="624599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2454016"/>
        <c:crosses val="autoZero"/>
        <c:crossBetween val="between"/>
      </c:valAx>
    </c:plotArea>
    <c:legend>
      <c:legendPos val="t"/>
      <c:layout/>
      <c:overlay val="0"/>
      <c:txPr>
        <a:bodyPr/>
        <a:lstStyle/>
        <a:p>
          <a:pPr>
            <a:defRPr sz="1400"/>
          </a:pPr>
          <a:endParaRPr lang="zh-TW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zh-TW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Old(X)</c:v>
                </c:pt>
              </c:strCache>
            </c:strRef>
          </c:tx>
          <c:invertIfNegative val="0"/>
          <c:cat>
            <c:strRef>
              <c:f>工作表1!$A$2:$A$3</c:f>
              <c:strCache>
                <c:ptCount val="2"/>
                <c:pt idx="0">
                  <c:v>DroidDream Light</c:v>
                </c:pt>
                <c:pt idx="1">
                  <c:v>Geinimi</c:v>
                </c:pt>
              </c:strCache>
            </c:strRef>
          </c:cat>
          <c:val>
            <c:numRef>
              <c:f>工作表1!$B$2:$B$3</c:f>
              <c:numCache>
                <c:formatCode>General</c:formatCode>
                <c:ptCount val="2"/>
                <c:pt idx="0">
                  <c:v>4259</c:v>
                </c:pt>
                <c:pt idx="1">
                  <c:v>1005</c:v>
                </c:pt>
              </c:numCache>
            </c:numRef>
          </c:val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New(Y)</c:v>
                </c:pt>
              </c:strCache>
            </c:strRef>
          </c:tx>
          <c:invertIfNegative val="0"/>
          <c:cat>
            <c:strRef>
              <c:f>工作表1!$A$2:$A$3</c:f>
              <c:strCache>
                <c:ptCount val="2"/>
                <c:pt idx="0">
                  <c:v>DroidDream Light</c:v>
                </c:pt>
                <c:pt idx="1">
                  <c:v>Geinimi</c:v>
                </c:pt>
              </c:strCache>
            </c:strRef>
          </c:cat>
          <c:val>
            <c:numRef>
              <c:f>工作表1!$C$2:$C$3</c:f>
              <c:numCache>
                <c:formatCode>General</c:formatCode>
                <c:ptCount val="2"/>
                <c:pt idx="0">
                  <c:v>4111</c:v>
                </c:pt>
                <c:pt idx="1">
                  <c:v>993</c:v>
                </c:pt>
              </c:numCache>
            </c:numRef>
          </c:val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Common(LCS)</c:v>
                </c:pt>
              </c:strCache>
            </c:strRef>
          </c:tx>
          <c:invertIfNegative val="0"/>
          <c:cat>
            <c:strRef>
              <c:f>工作表1!$A$2:$A$3</c:f>
              <c:strCache>
                <c:ptCount val="2"/>
                <c:pt idx="0">
                  <c:v>DroidDream Light</c:v>
                </c:pt>
                <c:pt idx="1">
                  <c:v>Geinimi</c:v>
                </c:pt>
              </c:strCache>
            </c:strRef>
          </c:cat>
          <c:val>
            <c:numRef>
              <c:f>工作表1!$D$2:$D$3</c:f>
              <c:numCache>
                <c:formatCode>General</c:formatCode>
                <c:ptCount val="2"/>
                <c:pt idx="0">
                  <c:v>3975</c:v>
                </c:pt>
                <c:pt idx="1">
                  <c:v>986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36247424"/>
        <c:axId val="35820288"/>
      </c:barChart>
      <c:catAx>
        <c:axId val="36247424"/>
        <c:scaling>
          <c:orientation val="minMax"/>
        </c:scaling>
        <c:delete val="0"/>
        <c:axPos val="b"/>
        <c:majorTickMark val="out"/>
        <c:minorTickMark val="none"/>
        <c:tickLblPos val="nextTo"/>
        <c:crossAx val="35820288"/>
        <c:crosses val="autoZero"/>
        <c:auto val="1"/>
        <c:lblAlgn val="ctr"/>
        <c:lblOffset val="100"/>
        <c:noMultiLvlLbl val="0"/>
      </c:catAx>
      <c:valAx>
        <c:axId val="358202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624742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zh-TW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Longest Common Subsequences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zh-TW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工作表1!$A$2:$A$4</c:f>
              <c:strCache>
                <c:ptCount val="3"/>
                <c:pt idx="0">
                  <c:v>True Negative</c:v>
                </c:pt>
                <c:pt idx="1">
                  <c:v>True Positive</c:v>
                </c:pt>
                <c:pt idx="2">
                  <c:v>Accuracy</c:v>
                </c:pt>
              </c:strCache>
            </c:strRef>
          </c:cat>
          <c:val>
            <c:numRef>
              <c:f>工作表1!$B$2:$B$4</c:f>
              <c:numCache>
                <c:formatCode>0%</c:formatCode>
                <c:ptCount val="3"/>
                <c:pt idx="0">
                  <c:v>0.98</c:v>
                </c:pt>
                <c:pt idx="1">
                  <c:v>0.96</c:v>
                </c:pt>
                <c:pt idx="2">
                  <c:v>0.97</c:v>
                </c:pt>
              </c:numCache>
            </c:numRef>
          </c:val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Fixed Length Common Sequences(Length 15)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zh-TW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工作表1!$A$2:$A$4</c:f>
              <c:strCache>
                <c:ptCount val="3"/>
                <c:pt idx="0">
                  <c:v>True Negative</c:v>
                </c:pt>
                <c:pt idx="1">
                  <c:v>True Positive</c:v>
                </c:pt>
                <c:pt idx="2">
                  <c:v>Accuracy</c:v>
                </c:pt>
              </c:strCache>
            </c:strRef>
          </c:cat>
          <c:val>
            <c:numRef>
              <c:f>工作表1!$C$2:$C$4</c:f>
              <c:numCache>
                <c:formatCode>0%</c:formatCode>
                <c:ptCount val="3"/>
                <c:pt idx="0">
                  <c:v>0.88</c:v>
                </c:pt>
                <c:pt idx="1">
                  <c:v>1</c:v>
                </c:pt>
                <c:pt idx="2">
                  <c:v>0.94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36019584"/>
        <c:axId val="36171136"/>
      </c:barChart>
      <c:catAx>
        <c:axId val="360195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zh-TW"/>
          </a:p>
        </c:txPr>
        <c:crossAx val="36171136"/>
        <c:crosses val="autoZero"/>
        <c:auto val="1"/>
        <c:lblAlgn val="ctr"/>
        <c:lblOffset val="100"/>
        <c:noMultiLvlLbl val="0"/>
      </c:catAx>
      <c:valAx>
        <c:axId val="36171136"/>
        <c:scaling>
          <c:orientation val="minMax"/>
          <c:max val="1"/>
          <c:min val="0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6019584"/>
        <c:crosses val="autoZero"/>
        <c:crossBetween val="between"/>
      </c:valAx>
    </c:plotArea>
    <c:legend>
      <c:legendPos val="t"/>
      <c:layout/>
      <c:overlay val="0"/>
      <c:txPr>
        <a:bodyPr/>
        <a:lstStyle/>
        <a:p>
          <a:pPr>
            <a:defRPr sz="1400"/>
          </a:pPr>
          <a:endParaRPr lang="zh-TW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zh-TW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Longest Common Subsequences</c:v>
                </c:pt>
              </c:strCache>
            </c:strRef>
          </c:tx>
          <c:invertIfNegative val="0"/>
          <c:cat>
            <c:strRef>
              <c:f>工作表1!$A$2:$A$3</c:f>
              <c:strCache>
                <c:ptCount val="2"/>
                <c:pt idx="0">
                  <c:v>Number of Extracted Subsequences</c:v>
                </c:pt>
                <c:pt idx="1">
                  <c:v>Number of Subsequences of 100% Probability
</c:v>
                </c:pt>
              </c:strCache>
            </c:strRef>
          </c:cat>
          <c:val>
            <c:numRef>
              <c:f>工作表1!$B$2:$B$3</c:f>
              <c:numCache>
                <c:formatCode>General</c:formatCode>
                <c:ptCount val="2"/>
                <c:pt idx="0">
                  <c:v>517</c:v>
                </c:pt>
                <c:pt idx="1">
                  <c:v>201</c:v>
                </c:pt>
              </c:numCache>
            </c:numRef>
          </c:val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Fixed Length Common Sequences(Length 15)</c:v>
                </c:pt>
              </c:strCache>
            </c:strRef>
          </c:tx>
          <c:invertIfNegative val="0"/>
          <c:cat>
            <c:strRef>
              <c:f>工作表1!$A$2:$A$3</c:f>
              <c:strCache>
                <c:ptCount val="2"/>
                <c:pt idx="0">
                  <c:v>Number of Extracted Subsequences</c:v>
                </c:pt>
                <c:pt idx="1">
                  <c:v>Number of Subsequences of 100% Probability
</c:v>
                </c:pt>
              </c:strCache>
            </c:strRef>
          </c:cat>
          <c:val>
            <c:numRef>
              <c:f>工作表1!$C$2:$C$3</c:f>
              <c:numCache>
                <c:formatCode>General</c:formatCode>
                <c:ptCount val="2"/>
                <c:pt idx="0">
                  <c:v>6207</c:v>
                </c:pt>
                <c:pt idx="1">
                  <c:v>2957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36351360"/>
        <c:axId val="36464512"/>
      </c:barChart>
      <c:catAx>
        <c:axId val="3635136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zh-TW"/>
          </a:p>
        </c:txPr>
        <c:crossAx val="36464512"/>
        <c:crosses val="autoZero"/>
        <c:auto val="1"/>
        <c:lblAlgn val="ctr"/>
        <c:lblOffset val="100"/>
        <c:noMultiLvlLbl val="0"/>
      </c:catAx>
      <c:valAx>
        <c:axId val="364645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6351360"/>
        <c:crosses val="autoZero"/>
        <c:crossBetween val="between"/>
      </c:valAx>
    </c:plotArea>
    <c:legend>
      <c:legendPos val="t"/>
      <c:layout/>
      <c:overlay val="0"/>
      <c:txPr>
        <a:bodyPr/>
        <a:lstStyle/>
        <a:p>
          <a:pPr>
            <a:defRPr sz="1400"/>
          </a:pPr>
          <a:endParaRPr lang="zh-TW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zh-TW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CE1298-45AF-4C74-9081-FC84217BD170}" type="datetimeFigureOut">
              <a:rPr lang="zh-TW" altLang="en-US" smtClean="0"/>
              <a:t>2012/7/4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954A6C-5289-4018-8114-EB9613A0145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529218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947F62-DB7A-4C38-974B-323BA05F61C4}" type="datetimeFigureOut">
              <a:rPr lang="zh-TW" altLang="en-US" smtClean="0"/>
              <a:t>2012/7/4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2C3701-9332-43D1-9777-B7E5EC9FB6C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52732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2C3701-9332-43D1-9777-B7E5EC9FB6C7}" type="slidenum">
              <a:rPr lang="zh-TW" altLang="en-US" smtClean="0"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355725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2C3701-9332-43D1-9777-B7E5EC9FB6C7}" type="slidenum">
              <a:rPr lang="zh-TW" altLang="en-US" smtClean="0"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355725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2C3701-9332-43D1-9777-B7E5EC9FB6C7}" type="slidenum">
              <a:rPr lang="zh-TW" altLang="en-US" smtClean="0"/>
              <a:t>11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355725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2C3701-9332-43D1-9777-B7E5EC9FB6C7}" type="slidenum">
              <a:rPr lang="zh-TW" altLang="en-US" smtClean="0"/>
              <a:t>12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355725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2C3701-9332-43D1-9777-B7E5EC9FB6C7}" type="slidenum">
              <a:rPr lang="zh-TW" altLang="en-US" smtClean="0"/>
              <a:t>13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355725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6"/>
          <p:cNvGrpSpPr/>
          <p:nvPr/>
        </p:nvGrpSpPr>
        <p:grpSpPr>
          <a:xfrm>
            <a:off x="0" y="3268345"/>
            <a:ext cx="9144000" cy="146304"/>
            <a:chOff x="0" y="3268345"/>
            <a:chExt cx="9144000" cy="146304"/>
          </a:xfrm>
        </p:grpSpPr>
        <p:sp>
          <p:nvSpPr>
            <p:cNvPr id="13" name="Rectangle 12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752600"/>
            <a:ext cx="7924800" cy="1470025"/>
          </a:xfrm>
          <a:prstGeom prst="rect">
            <a:avLst/>
          </a:prstGeom>
        </p:spPr>
        <p:txBody>
          <a:bodyPr anchor="b"/>
          <a:lstStyle>
            <a:lvl1pPr algn="ctr"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FC608-681B-47B4-83E5-AD49B0D6025C}" type="datetime1">
              <a:rPr lang="zh-TW" altLang="en-US" smtClean="0"/>
              <a:t>2012/7/4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08B15-B12B-4948-AA87-08CCCCC6C7BE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E613A-926E-433B-9F66-1FD99DB3DEEC}" type="datetime1">
              <a:rPr lang="zh-TW" altLang="en-US" smtClean="0"/>
              <a:t>2012/7/4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08B15-B12B-4948-AA87-08CCCCC6C7BE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grpSp>
        <p:nvGrpSpPr>
          <p:cNvPr id="2" name="Group 7"/>
          <p:cNvGrpSpPr/>
          <p:nvPr/>
        </p:nvGrpSpPr>
        <p:grpSpPr>
          <a:xfrm flipH="1">
            <a:off x="0" y="1371600"/>
            <a:ext cx="9144000" cy="73152"/>
            <a:chOff x="0" y="3268345"/>
            <a:chExt cx="9144000" cy="146304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8"/>
            <a:ext cx="18288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1722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39712" y="6356350"/>
            <a:ext cx="1868424" cy="365125"/>
          </a:xfrm>
        </p:spPr>
        <p:txBody>
          <a:bodyPr/>
          <a:lstStyle/>
          <a:p>
            <a:fld id="{AEC84DD4-EFC5-4E40-9653-3DB20C9355B1}" type="datetime1">
              <a:rPr lang="zh-TW" altLang="en-US" smtClean="0"/>
              <a:t>2012/7/4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08B15-B12B-4948-AA87-08CCCCC6C7BE}" type="slidenum">
              <a:rPr lang="zh-TW" altLang="en-US" smtClean="0"/>
              <a:t>‹#›</a:t>
            </a:fld>
            <a:endParaRPr lang="zh-TW" altLang="en-US"/>
          </a:p>
        </p:txBody>
      </p:sp>
      <p:grpSp>
        <p:nvGrpSpPr>
          <p:cNvPr id="7" name="Group 6"/>
          <p:cNvGrpSpPr/>
          <p:nvPr/>
        </p:nvGrpSpPr>
        <p:grpSpPr>
          <a:xfrm rot="5400000" flipH="1">
            <a:off x="3332988" y="3384804"/>
            <a:ext cx="6867144" cy="73152"/>
            <a:chOff x="0" y="3268345"/>
            <a:chExt cx="9144000" cy="146304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9616"/>
            <a:ext cx="8229600" cy="4626547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F11BE-45FA-4269-83EF-7C5E7F06CDFF}" type="datetime1">
              <a:rPr lang="zh-TW" altLang="en-US" smtClean="0"/>
              <a:t>2012/7/4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08B15-B12B-4948-AA87-08CCCCC6C7BE}" type="slidenum">
              <a:rPr lang="zh-TW" altLang="en-US" smtClean="0"/>
              <a:t>‹#›</a:t>
            </a:fld>
            <a:endParaRPr lang="zh-TW" altLang="en-US"/>
          </a:p>
        </p:txBody>
      </p:sp>
      <p:grpSp>
        <p:nvGrpSpPr>
          <p:cNvPr id="2" name="Group 13"/>
          <p:cNvGrpSpPr/>
          <p:nvPr/>
        </p:nvGrpSpPr>
        <p:grpSpPr>
          <a:xfrm>
            <a:off x="0" y="1371600"/>
            <a:ext cx="9144000" cy="73152"/>
            <a:chOff x="0" y="3268345"/>
            <a:chExt cx="9144000" cy="146304"/>
          </a:xfrm>
        </p:grpSpPr>
        <p:sp>
          <p:nvSpPr>
            <p:cNvPr id="15" name="Rectangle 1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512" y="4406900"/>
            <a:ext cx="78272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2667000"/>
            <a:ext cx="78272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F45FB-F30B-4254-BB24-529391B405E2}" type="datetime1">
              <a:rPr lang="zh-TW" altLang="en-US" smtClean="0"/>
              <a:t>2012/7/4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08B15-B12B-4948-AA87-08CCCCC6C7BE}" type="slidenum">
              <a:rPr lang="zh-TW" altLang="en-US" smtClean="0"/>
              <a:t>‹#›</a:t>
            </a:fld>
            <a:endParaRPr lang="zh-TW" altLang="en-US"/>
          </a:p>
        </p:txBody>
      </p:sp>
      <p:grpSp>
        <p:nvGrpSpPr>
          <p:cNvPr id="7" name="Group 12"/>
          <p:cNvGrpSpPr/>
          <p:nvPr/>
        </p:nvGrpSpPr>
        <p:grpSpPr>
          <a:xfrm flipH="1">
            <a:off x="0" y="4228465"/>
            <a:ext cx="9144000" cy="146304"/>
            <a:chOff x="0" y="3268345"/>
            <a:chExt cx="9144000" cy="146304"/>
          </a:xfrm>
        </p:grpSpPr>
        <p:sp>
          <p:nvSpPr>
            <p:cNvPr id="14" name="Rectangle 13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C5784-3C46-48E3-8DE1-B25321AB04AC}" type="datetime1">
              <a:rPr lang="zh-TW" altLang="en-US" smtClean="0"/>
              <a:t>2012/7/4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08B15-B12B-4948-AA87-08CCCCC6C7BE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grpSp>
        <p:nvGrpSpPr>
          <p:cNvPr id="2" name="Group 14"/>
          <p:cNvGrpSpPr/>
          <p:nvPr/>
        </p:nvGrpSpPr>
        <p:grpSpPr>
          <a:xfrm>
            <a:off x="0" y="1371600"/>
            <a:ext cx="9144000" cy="73152"/>
            <a:chOff x="0" y="3268345"/>
            <a:chExt cx="9144000" cy="146304"/>
          </a:xfrm>
        </p:grpSpPr>
        <p:sp>
          <p:nvSpPr>
            <p:cNvPr id="16" name="Rectangle 15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971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971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2B11A-A8D2-49C6-B21F-A5BF57B9B125}" type="datetime1">
              <a:rPr lang="zh-TW" altLang="en-US" smtClean="0"/>
              <a:t>2012/7/4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08B15-B12B-4948-AA87-08CCCCC6C7BE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grpSp>
        <p:nvGrpSpPr>
          <p:cNvPr id="2" name="Group 16"/>
          <p:cNvGrpSpPr/>
          <p:nvPr/>
        </p:nvGrpSpPr>
        <p:grpSpPr>
          <a:xfrm>
            <a:off x="0" y="1371600"/>
            <a:ext cx="9144000" cy="73152"/>
            <a:chOff x="0" y="3268345"/>
            <a:chExt cx="9144000" cy="146304"/>
          </a:xfrm>
        </p:grpSpPr>
        <p:sp>
          <p:nvSpPr>
            <p:cNvPr id="18" name="Rectangle 17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6E145-E679-4D29-850A-0EA90CDA3E06}" type="datetime1">
              <a:rPr lang="zh-TW" altLang="en-US" smtClean="0"/>
              <a:t>2012/7/4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08B15-B12B-4948-AA87-08CCCCC6C7BE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grpSp>
        <p:nvGrpSpPr>
          <p:cNvPr id="2" name="Group 12"/>
          <p:cNvGrpSpPr/>
          <p:nvPr/>
        </p:nvGrpSpPr>
        <p:grpSpPr>
          <a:xfrm flipH="1">
            <a:off x="0" y="1371600"/>
            <a:ext cx="9144000" cy="73152"/>
            <a:chOff x="0" y="3268345"/>
            <a:chExt cx="9144000" cy="146304"/>
          </a:xfrm>
        </p:grpSpPr>
        <p:sp>
          <p:nvSpPr>
            <p:cNvPr id="14" name="Rectangle 13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F4357-3696-45E7-B503-F42610C6B5B4}" type="datetime1">
              <a:rPr lang="zh-TW" altLang="en-US" smtClean="0"/>
              <a:t>2012/7/4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08B15-B12B-4948-AA87-08CCCCC6C7BE}" type="slidenum">
              <a:rPr lang="zh-TW" altLang="en-US" smtClean="0"/>
              <a:t>‹#›</a:t>
            </a:fld>
            <a:endParaRPr lang="zh-TW" altLang="en-US"/>
          </a:p>
        </p:txBody>
      </p:sp>
      <p:grpSp>
        <p:nvGrpSpPr>
          <p:cNvPr id="5" name="Group 10"/>
          <p:cNvGrpSpPr/>
          <p:nvPr/>
        </p:nvGrpSpPr>
        <p:grpSpPr>
          <a:xfrm>
            <a:off x="-9144" y="-18288"/>
            <a:ext cx="9144000" cy="146304"/>
            <a:chOff x="0" y="3268345"/>
            <a:chExt cx="9144000" cy="146304"/>
          </a:xfrm>
        </p:grpSpPr>
        <p:sp>
          <p:nvSpPr>
            <p:cNvPr id="12" name="Rectangle 11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5495544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6592824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7690104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79375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 b="1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71600"/>
            <a:ext cx="5111750" cy="4754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371600"/>
            <a:ext cx="3008313" cy="47545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B28BE-18F0-4805-B8B8-A2C53B6C4663}" type="datetime1">
              <a:rPr lang="zh-TW" altLang="en-US" smtClean="0"/>
              <a:t>2012/7/4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08B15-B12B-4948-AA87-08CCCCC6C7BE}" type="slidenum">
              <a:rPr lang="zh-TW" altLang="en-US" smtClean="0"/>
              <a:t>‹#›</a:t>
            </a:fld>
            <a:endParaRPr lang="zh-TW" altLang="en-US"/>
          </a:p>
        </p:txBody>
      </p:sp>
      <p:grpSp>
        <p:nvGrpSpPr>
          <p:cNvPr id="8" name="Group 13"/>
          <p:cNvGrpSpPr/>
          <p:nvPr/>
        </p:nvGrpSpPr>
        <p:grpSpPr>
          <a:xfrm flipH="1">
            <a:off x="0" y="1143000"/>
            <a:ext cx="9144000" cy="73152"/>
            <a:chOff x="0" y="3268345"/>
            <a:chExt cx="9144000" cy="146304"/>
          </a:xfrm>
        </p:grpSpPr>
        <p:sp>
          <p:nvSpPr>
            <p:cNvPr id="15" name="Rectangle 1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1801368" y="685800"/>
            <a:ext cx="5495544" cy="3886200"/>
          </a:xfrm>
          <a:solidFill>
            <a:schemeClr val="accent1"/>
          </a:solidFill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contrasting" dir="t"/>
          </a:scene3d>
          <a:sp3d contourW="12700" prstMaterial="softEdge">
            <a:bevelT prst="cross"/>
            <a:contourClr>
              <a:srgbClr val="FFFFFF"/>
            </a:contourClr>
          </a:sp3d>
        </p:spPr>
        <p:txBody>
          <a:bodyPr/>
          <a:lstStyle/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DEC9D-B1E3-4CBC-BF6D-03EE247C6BA5}" type="datetime1">
              <a:rPr lang="zh-TW" altLang="en-US" smtClean="0"/>
              <a:t>2012/7/4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08B15-B12B-4948-AA87-08CCCCC6C7BE}" type="slidenum">
              <a:rPr lang="zh-TW" altLang="en-US" smtClean="0"/>
              <a:t>‹#›</a:t>
            </a:fld>
            <a:endParaRPr lang="zh-TW" altLang="en-US"/>
          </a:p>
        </p:txBody>
      </p:sp>
      <p:grpSp>
        <p:nvGrpSpPr>
          <p:cNvPr id="3" name="Group 15"/>
          <p:cNvGrpSpPr/>
          <p:nvPr/>
        </p:nvGrpSpPr>
        <p:grpSpPr>
          <a:xfrm>
            <a:off x="-9144" y="-18288"/>
            <a:ext cx="9144000" cy="146304"/>
            <a:chOff x="0" y="3268345"/>
            <a:chExt cx="9144000" cy="146304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5495544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6592824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7690104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26" y="0"/>
            <a:ext cx="9144000" cy="6286520"/>
          </a:xfrm>
          <a:prstGeom prst="rect">
            <a:avLst/>
          </a:prstGeom>
          <a:gradFill flip="none" rotWithShape="1">
            <a:gsLst>
              <a:gs pos="1000">
                <a:schemeClr val="bg2">
                  <a:alpha val="0"/>
                </a:schemeClr>
              </a:gs>
              <a:gs pos="100000">
                <a:schemeClr val="bg1">
                  <a:alpha val="92000"/>
                </a:schemeClr>
              </a:gs>
            </a:gsLst>
            <a:lin ang="16200000" scaled="1"/>
            <a:tileRect/>
          </a:gradFill>
          <a:ln w="285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7453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ysClr val="windowText" lastClr="000000"/>
                </a:solidFill>
              </a:defRPr>
            </a:lvl1pPr>
          </a:lstStyle>
          <a:p>
            <a:fld id="{F7A97A25-6990-4840-92EA-0ACE390B400C}" type="datetime1">
              <a:rPr lang="zh-TW" altLang="en-US" smtClean="0"/>
              <a:t>2012/7/4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ysClr val="windowText" lastClr="000000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0248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ysClr val="windowText" lastClr="000000"/>
                </a:solidFill>
              </a:defRPr>
            </a:lvl1pPr>
          </a:lstStyle>
          <a:p>
            <a:fld id="{F9C08B15-B12B-4948-AA87-08CCCCC6C7BE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ln>
            <a:noFill/>
          </a:ln>
          <a:solidFill>
            <a:srgbClr val="FFFFFF"/>
          </a:solidFill>
          <a:effectLst>
            <a:glow rad="101600">
              <a:schemeClr val="tx2"/>
            </a:glo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2"/>
        </a:buClr>
        <a:buSzPct val="70000"/>
        <a:buFont typeface="Wingdings 2" pitchFamily="18" charset="2"/>
        <a:buChar char="¥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4"/>
        </a:buClr>
        <a:buSzPct val="60000"/>
        <a:buFont typeface="Wingdings 2" pitchFamily="18" charset="2"/>
        <a:buChar char="¥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5"/>
        </a:buClr>
        <a:buSzPct val="57000"/>
        <a:buFont typeface="Wingdings 2" pitchFamily="18" charset="2"/>
        <a:buChar char="¥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6"/>
        </a:buClr>
        <a:buSzPct val="55000"/>
        <a:buFont typeface="Wingdings 2" pitchFamily="18" charset="2"/>
        <a:buChar char="¥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2"/>
        </a:buClr>
        <a:buSzPct val="50000"/>
        <a:buFont typeface="Wingdings 2" pitchFamily="18" charset="2"/>
        <a:buChar char="¥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09600" y="2132856"/>
            <a:ext cx="7924800" cy="1089769"/>
          </a:xfrm>
        </p:spPr>
        <p:txBody>
          <a:bodyPr>
            <a:noAutofit/>
          </a:bodyPr>
          <a:lstStyle/>
          <a:p>
            <a:r>
              <a:rPr lang="en-US" altLang="zh-TW" sz="3200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  <a:latin typeface="+mn-lt"/>
                <a:cs typeface="Calibri" pitchFamily="34" charset="0"/>
              </a:rPr>
              <a:t>Identifying Malicious Applications by</a:t>
            </a:r>
            <a:br>
              <a:rPr lang="en-US" altLang="zh-TW" sz="3200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  <a:latin typeface="+mn-lt"/>
                <a:cs typeface="Calibri" pitchFamily="34" charset="0"/>
              </a:rPr>
            </a:br>
            <a:r>
              <a:rPr lang="en-US" altLang="zh-TW" sz="3200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  <a:latin typeface="+mn-lt"/>
                <a:cs typeface="Calibri" pitchFamily="34" charset="0"/>
              </a:rPr>
              <a:t>Behavioral Similarity on Android Platforms</a:t>
            </a:r>
            <a:endParaRPr lang="zh-TW" altLang="en-US" sz="3200" dirty="0">
              <a:solidFill>
                <a:schemeClr val="tx1"/>
              </a:solidFill>
              <a:effectLst>
                <a:glow>
                  <a:schemeClr val="tx2"/>
                </a:glow>
              </a:effectLst>
              <a:latin typeface="+mn-lt"/>
              <a:cs typeface="Calibri" pitchFamily="34" charset="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61048"/>
            <a:ext cx="6400800" cy="1512168"/>
          </a:xfrm>
        </p:spPr>
        <p:txBody>
          <a:bodyPr>
            <a:normAutofit/>
          </a:bodyPr>
          <a:lstStyle/>
          <a:p>
            <a:r>
              <a:rPr lang="en-US" altLang="zh-TW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Student: </a:t>
            </a:r>
            <a:r>
              <a:rPr lang="en-US" altLang="zh-TW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Chien</a:t>
            </a:r>
            <a:r>
              <a:rPr lang="en-US" altLang="zh-TW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-Hung Chen</a:t>
            </a:r>
            <a:endParaRPr lang="en-US" altLang="zh-TW" sz="2400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en-US" altLang="zh-TW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Advisor: Dr.  Ying-Dar Lin</a:t>
            </a:r>
          </a:p>
          <a:p>
            <a:r>
              <a:rPr lang="en-US" altLang="zh-TW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2012/06/08</a:t>
            </a:r>
            <a:endParaRPr lang="en-US" altLang="zh-TW" sz="2400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08B15-B12B-4948-AA87-08CCCCC6C7BE}" type="slidenum">
              <a:rPr lang="zh-TW" altLang="en-US" smtClean="0"/>
              <a:t>1</a:t>
            </a:fld>
            <a:endParaRPr lang="zh-TW" altLang="en-US"/>
          </a:p>
        </p:txBody>
      </p:sp>
      <p:sp>
        <p:nvSpPr>
          <p:cNvPr id="5" name="文字方塊 4"/>
          <p:cNvSpPr txBox="1"/>
          <p:nvPr/>
        </p:nvSpPr>
        <p:spPr>
          <a:xfrm>
            <a:off x="0" y="910461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36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Master Thesis</a:t>
            </a:r>
            <a:endParaRPr lang="zh-TW" altLang="en-US" sz="3600" dirty="0">
              <a:solidFill>
                <a:schemeClr val="bg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3325505" y="6220142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b="1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此次口試為非公開場合</a:t>
            </a:r>
          </a:p>
        </p:txBody>
      </p:sp>
    </p:spTree>
    <p:extLst>
      <p:ext uri="{BB962C8B-B14F-4D97-AF65-F5344CB8AC3E}">
        <p14:creationId xmlns:p14="http://schemas.microsoft.com/office/powerpoint/2010/main" val="2498222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Solution Approach</a:t>
            </a:r>
            <a:b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</a:br>
            <a:r>
              <a:rPr lang="en-US" altLang="zh-TW" sz="3100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Extract subsequence – </a:t>
            </a:r>
            <a:r>
              <a:rPr lang="en-US" altLang="zh-TW" sz="3100" dirty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Example of </a:t>
            </a:r>
            <a:r>
              <a:rPr lang="en-US" altLang="zh-TW" sz="3100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Comparison </a:t>
            </a:r>
            <a:endParaRPr lang="en-US" altLang="zh-TW" sz="3100" dirty="0">
              <a:solidFill>
                <a:schemeClr val="tx1"/>
              </a:solidFill>
              <a:effectLst>
                <a:glow>
                  <a:schemeClr val="tx2"/>
                </a:glow>
              </a:effectLst>
            </a:endParaRPr>
          </a:p>
        </p:txBody>
      </p:sp>
      <p:sp>
        <p:nvSpPr>
          <p:cNvPr id="5" name="圓柱 4"/>
          <p:cNvSpPr/>
          <p:nvPr/>
        </p:nvSpPr>
        <p:spPr>
          <a:xfrm>
            <a:off x="1979712" y="2852936"/>
            <a:ext cx="1296144" cy="2232247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圓柱 5"/>
          <p:cNvSpPr/>
          <p:nvPr/>
        </p:nvSpPr>
        <p:spPr>
          <a:xfrm>
            <a:off x="4788024" y="2811198"/>
            <a:ext cx="2592288" cy="2273985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文字方塊 9"/>
          <p:cNvSpPr txBox="1"/>
          <p:nvPr/>
        </p:nvSpPr>
        <p:spPr>
          <a:xfrm>
            <a:off x="2303747" y="3383705"/>
            <a:ext cx="648073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S</a:t>
            </a:r>
            <a:r>
              <a:rPr lang="en-US" altLang="zh-TW" baseline="-25000" dirty="0" smtClean="0"/>
              <a:t>1</a:t>
            </a:r>
            <a:endParaRPr lang="zh-TW" altLang="en-US" baseline="-25000" dirty="0"/>
          </a:p>
        </p:txBody>
      </p:sp>
      <p:sp>
        <p:nvSpPr>
          <p:cNvPr id="13" name="文字方塊 12"/>
          <p:cNvSpPr txBox="1"/>
          <p:nvPr/>
        </p:nvSpPr>
        <p:spPr>
          <a:xfrm>
            <a:off x="2303746" y="3891642"/>
            <a:ext cx="648073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S</a:t>
            </a:r>
            <a:r>
              <a:rPr lang="en-US" altLang="zh-TW" baseline="-25000" dirty="0" smtClean="0"/>
              <a:t>2</a:t>
            </a:r>
            <a:endParaRPr lang="zh-TW" altLang="en-US" baseline="-25000" dirty="0"/>
          </a:p>
        </p:txBody>
      </p:sp>
      <p:sp>
        <p:nvSpPr>
          <p:cNvPr id="14" name="文字方塊 13"/>
          <p:cNvSpPr txBox="1"/>
          <p:nvPr/>
        </p:nvSpPr>
        <p:spPr>
          <a:xfrm>
            <a:off x="2303745" y="4413374"/>
            <a:ext cx="648073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S</a:t>
            </a:r>
            <a:r>
              <a:rPr lang="en-US" altLang="zh-TW" baseline="-25000" dirty="0" smtClean="0"/>
              <a:t>3</a:t>
            </a:r>
            <a:endParaRPr lang="zh-TW" altLang="en-US" baseline="-25000" dirty="0"/>
          </a:p>
        </p:txBody>
      </p:sp>
      <p:sp>
        <p:nvSpPr>
          <p:cNvPr id="15" name="文字方塊 14"/>
          <p:cNvSpPr txBox="1"/>
          <p:nvPr/>
        </p:nvSpPr>
        <p:spPr>
          <a:xfrm>
            <a:off x="5004048" y="3556380"/>
            <a:ext cx="648073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7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S</a:t>
            </a:r>
            <a:r>
              <a:rPr lang="en-US" altLang="zh-TW" baseline="-25000" dirty="0" smtClean="0"/>
              <a:t>1</a:t>
            </a:r>
            <a:r>
              <a:rPr lang="en-US" altLang="zh-TW" dirty="0" smtClean="0"/>
              <a:t>S</a:t>
            </a:r>
            <a:r>
              <a:rPr lang="en-US" altLang="zh-TW" baseline="-25000" dirty="0" smtClean="0"/>
              <a:t>2</a:t>
            </a:r>
            <a:endParaRPr lang="zh-TW" altLang="en-US" baseline="-25000" dirty="0"/>
          </a:p>
        </p:txBody>
      </p:sp>
      <p:sp>
        <p:nvSpPr>
          <p:cNvPr id="16" name="文字方塊 15"/>
          <p:cNvSpPr txBox="1"/>
          <p:nvPr/>
        </p:nvSpPr>
        <p:spPr>
          <a:xfrm>
            <a:off x="5796136" y="3556380"/>
            <a:ext cx="648073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7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S</a:t>
            </a:r>
            <a:r>
              <a:rPr lang="en-US" altLang="zh-TW" baseline="-25000" dirty="0" smtClean="0"/>
              <a:t>1</a:t>
            </a:r>
            <a:r>
              <a:rPr lang="en-US" altLang="zh-TW" dirty="0" smtClean="0"/>
              <a:t>S</a:t>
            </a:r>
            <a:r>
              <a:rPr lang="en-US" altLang="zh-TW" baseline="-25000" dirty="0"/>
              <a:t>3</a:t>
            </a:r>
            <a:endParaRPr lang="zh-TW" altLang="en-US" baseline="-25000" dirty="0"/>
          </a:p>
        </p:txBody>
      </p:sp>
      <p:sp>
        <p:nvSpPr>
          <p:cNvPr id="17" name="文字方塊 16"/>
          <p:cNvSpPr txBox="1"/>
          <p:nvPr/>
        </p:nvSpPr>
        <p:spPr>
          <a:xfrm>
            <a:off x="6587032" y="3542585"/>
            <a:ext cx="648073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7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S</a:t>
            </a:r>
            <a:r>
              <a:rPr lang="en-US" altLang="zh-TW" baseline="-25000" dirty="0"/>
              <a:t>2</a:t>
            </a:r>
            <a:r>
              <a:rPr lang="en-US" altLang="zh-TW" dirty="0" smtClean="0"/>
              <a:t>S</a:t>
            </a:r>
            <a:r>
              <a:rPr lang="en-US" altLang="zh-TW" baseline="-25000" dirty="0" smtClean="0"/>
              <a:t>3</a:t>
            </a:r>
            <a:endParaRPr lang="zh-TW" altLang="en-US" baseline="-25000" dirty="0"/>
          </a:p>
        </p:txBody>
      </p:sp>
      <p:sp>
        <p:nvSpPr>
          <p:cNvPr id="19" name="文字方塊 18"/>
          <p:cNvSpPr txBox="1"/>
          <p:nvPr/>
        </p:nvSpPr>
        <p:spPr>
          <a:xfrm>
            <a:off x="6945810" y="2382512"/>
            <a:ext cx="2064221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Thread Tree S</a:t>
            </a:r>
            <a:r>
              <a:rPr lang="en-US" altLang="zh-TW" baseline="-25000" dirty="0" smtClean="0"/>
              <a:t>i</a:t>
            </a:r>
            <a:endParaRPr lang="zh-TW" altLang="en-US" baseline="-25000" dirty="0"/>
          </a:p>
        </p:txBody>
      </p:sp>
      <p:sp>
        <p:nvSpPr>
          <p:cNvPr id="20" name="文字方塊 19"/>
          <p:cNvSpPr txBox="1"/>
          <p:nvPr/>
        </p:nvSpPr>
        <p:spPr>
          <a:xfrm>
            <a:off x="6948264" y="1584437"/>
            <a:ext cx="2064221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7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Set of Common Subsequences</a:t>
            </a:r>
            <a:endParaRPr lang="zh-TW" altLang="en-US" baseline="-25000" dirty="0"/>
          </a:p>
        </p:txBody>
      </p:sp>
      <p:sp>
        <p:nvSpPr>
          <p:cNvPr id="21" name="文字方塊 20"/>
          <p:cNvSpPr txBox="1"/>
          <p:nvPr/>
        </p:nvSpPr>
        <p:spPr>
          <a:xfrm>
            <a:off x="611560" y="2132857"/>
            <a:ext cx="648073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S</a:t>
            </a:r>
            <a:r>
              <a:rPr lang="en-US" altLang="zh-TW" baseline="-25000" dirty="0"/>
              <a:t>4</a:t>
            </a:r>
            <a:endParaRPr lang="zh-TW" altLang="en-US" baseline="-25000" dirty="0"/>
          </a:p>
        </p:txBody>
      </p:sp>
      <p:sp>
        <p:nvSpPr>
          <p:cNvPr id="11" name="左-上雙向箭號 10"/>
          <p:cNvSpPr/>
          <p:nvPr/>
        </p:nvSpPr>
        <p:spPr>
          <a:xfrm rot="16200000">
            <a:off x="1780504" y="1933648"/>
            <a:ext cx="470423" cy="1368152"/>
          </a:xfrm>
          <a:prstGeom prst="leftUpArrow">
            <a:avLst>
              <a:gd name="adj1" fmla="val 0"/>
              <a:gd name="adj2" fmla="val 7371"/>
              <a:gd name="adj3" fmla="val 1324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4" name="內容版面配置區 1"/>
          <p:cNvSpPr>
            <a:spLocks noGrp="1"/>
          </p:cNvSpPr>
          <p:nvPr>
            <p:ph idx="1"/>
          </p:nvPr>
        </p:nvSpPr>
        <p:spPr>
          <a:xfrm>
            <a:off x="457200" y="1499616"/>
            <a:ext cx="8229600" cy="5358384"/>
          </a:xfrm>
        </p:spPr>
        <p:txBody>
          <a:bodyPr>
            <a:normAutofit/>
          </a:bodyPr>
          <a:lstStyle/>
          <a:p>
            <a:r>
              <a:rPr lang="en-US" altLang="zh-TW" sz="2400" dirty="0" smtClean="0">
                <a:cs typeface="Times New Roman" pitchFamily="18" charset="0"/>
              </a:rPr>
              <a:t>Example –</a:t>
            </a:r>
            <a:r>
              <a:rPr lang="zh-TW" altLang="en-US" sz="2400" dirty="0" smtClean="0">
                <a:cs typeface="Times New Roman" pitchFamily="18" charset="0"/>
              </a:rPr>
              <a:t> </a:t>
            </a:r>
            <a:r>
              <a:rPr lang="en-US" altLang="zh-TW" sz="2400" dirty="0" smtClean="0">
                <a:cs typeface="Times New Roman" pitchFamily="18" charset="0"/>
              </a:rPr>
              <a:t>Processing of S</a:t>
            </a:r>
            <a:r>
              <a:rPr lang="en-US" altLang="zh-TW" sz="2400" baseline="-25000" dirty="0" smtClean="0">
                <a:cs typeface="Times New Roman" pitchFamily="18" charset="0"/>
              </a:rPr>
              <a:t>4</a:t>
            </a:r>
            <a:r>
              <a:rPr lang="en-US" altLang="zh-TW" sz="2400" dirty="0" smtClean="0">
                <a:cs typeface="Times New Roman" pitchFamily="18" charset="0"/>
              </a:rPr>
              <a:t> </a:t>
            </a:r>
            <a:endParaRPr lang="en-US" altLang="zh-TW" sz="2400" baseline="-25000" dirty="0"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字方塊 11"/>
              <p:cNvSpPr txBox="1"/>
              <p:nvPr/>
            </p:nvSpPr>
            <p:spPr>
              <a:xfrm>
                <a:off x="5822924" y="2941477"/>
                <a:ext cx="5224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b="0" i="1" smtClean="0">
                          <a:latin typeface="Cambria Math"/>
                        </a:rPr>
                        <m:t>𝐶</m:t>
                      </m:r>
                    </m:oMath>
                  </m:oMathPara>
                </a14:m>
                <a:endParaRPr lang="zh-TW" altLang="en-US" dirty="0"/>
              </a:p>
            </p:txBody>
          </p:sp>
        </mc:Choice>
        <mc:Fallback xmlns="">
          <p:sp>
            <p:nvSpPr>
              <p:cNvPr id="12" name="文字方塊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2924" y="2941477"/>
                <a:ext cx="522488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0914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Solution Approach</a:t>
            </a:r>
            <a:b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</a:br>
            <a:r>
              <a:rPr lang="en-US" altLang="zh-TW" sz="3100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Extract subsequence – </a:t>
            </a:r>
            <a:r>
              <a:rPr lang="en-US" altLang="zh-TW" sz="3100" dirty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Example of </a:t>
            </a:r>
            <a:r>
              <a:rPr lang="en-US" altLang="zh-TW" sz="3100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Comparison </a:t>
            </a:r>
            <a:endParaRPr lang="en-US" altLang="zh-TW" sz="3100" dirty="0">
              <a:solidFill>
                <a:schemeClr val="tx1"/>
              </a:solidFill>
              <a:effectLst>
                <a:glow>
                  <a:schemeClr val="tx2"/>
                </a:glow>
              </a:effectLst>
            </a:endParaRPr>
          </a:p>
        </p:txBody>
      </p:sp>
      <p:sp>
        <p:nvSpPr>
          <p:cNvPr id="5" name="圓柱 4"/>
          <p:cNvSpPr/>
          <p:nvPr/>
        </p:nvSpPr>
        <p:spPr>
          <a:xfrm>
            <a:off x="1979712" y="2852936"/>
            <a:ext cx="1296144" cy="2232247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圓柱 5"/>
          <p:cNvSpPr/>
          <p:nvPr/>
        </p:nvSpPr>
        <p:spPr>
          <a:xfrm>
            <a:off x="4788024" y="2811198"/>
            <a:ext cx="2592288" cy="2273985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文字方塊 9"/>
          <p:cNvSpPr txBox="1"/>
          <p:nvPr/>
        </p:nvSpPr>
        <p:spPr>
          <a:xfrm>
            <a:off x="2303747" y="3383705"/>
            <a:ext cx="648073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S</a:t>
            </a:r>
            <a:r>
              <a:rPr lang="en-US" altLang="zh-TW" baseline="-25000" dirty="0" smtClean="0"/>
              <a:t>1</a:t>
            </a:r>
            <a:endParaRPr lang="zh-TW" altLang="en-US" baseline="-25000" dirty="0"/>
          </a:p>
        </p:txBody>
      </p:sp>
      <p:sp>
        <p:nvSpPr>
          <p:cNvPr id="13" name="文字方塊 12"/>
          <p:cNvSpPr txBox="1"/>
          <p:nvPr/>
        </p:nvSpPr>
        <p:spPr>
          <a:xfrm>
            <a:off x="2303746" y="3891642"/>
            <a:ext cx="648073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S</a:t>
            </a:r>
            <a:r>
              <a:rPr lang="en-US" altLang="zh-TW" baseline="-25000" dirty="0" smtClean="0"/>
              <a:t>2</a:t>
            </a:r>
            <a:endParaRPr lang="zh-TW" altLang="en-US" baseline="-25000" dirty="0"/>
          </a:p>
        </p:txBody>
      </p:sp>
      <p:sp>
        <p:nvSpPr>
          <p:cNvPr id="14" name="文字方塊 13"/>
          <p:cNvSpPr txBox="1"/>
          <p:nvPr/>
        </p:nvSpPr>
        <p:spPr>
          <a:xfrm>
            <a:off x="2303745" y="4413374"/>
            <a:ext cx="648073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S</a:t>
            </a:r>
            <a:r>
              <a:rPr lang="en-US" altLang="zh-TW" baseline="-25000" dirty="0" smtClean="0"/>
              <a:t>3</a:t>
            </a:r>
            <a:endParaRPr lang="zh-TW" altLang="en-US" baseline="-25000" dirty="0"/>
          </a:p>
        </p:txBody>
      </p:sp>
      <p:sp>
        <p:nvSpPr>
          <p:cNvPr id="15" name="文字方塊 14"/>
          <p:cNvSpPr txBox="1"/>
          <p:nvPr/>
        </p:nvSpPr>
        <p:spPr>
          <a:xfrm>
            <a:off x="5004048" y="3556380"/>
            <a:ext cx="648073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7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S</a:t>
            </a:r>
            <a:r>
              <a:rPr lang="en-US" altLang="zh-TW" baseline="-25000" dirty="0" smtClean="0"/>
              <a:t>1</a:t>
            </a:r>
            <a:r>
              <a:rPr lang="en-US" altLang="zh-TW" dirty="0" smtClean="0"/>
              <a:t>S</a:t>
            </a:r>
            <a:r>
              <a:rPr lang="en-US" altLang="zh-TW" baseline="-25000" dirty="0" smtClean="0"/>
              <a:t>2</a:t>
            </a:r>
            <a:endParaRPr lang="zh-TW" altLang="en-US" baseline="-25000" dirty="0"/>
          </a:p>
        </p:txBody>
      </p:sp>
      <p:sp>
        <p:nvSpPr>
          <p:cNvPr id="16" name="文字方塊 15"/>
          <p:cNvSpPr txBox="1"/>
          <p:nvPr/>
        </p:nvSpPr>
        <p:spPr>
          <a:xfrm>
            <a:off x="5796136" y="3556380"/>
            <a:ext cx="648073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7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S</a:t>
            </a:r>
            <a:r>
              <a:rPr lang="en-US" altLang="zh-TW" baseline="-25000" dirty="0" smtClean="0"/>
              <a:t>1</a:t>
            </a:r>
            <a:r>
              <a:rPr lang="en-US" altLang="zh-TW" dirty="0" smtClean="0"/>
              <a:t>S</a:t>
            </a:r>
            <a:r>
              <a:rPr lang="en-US" altLang="zh-TW" baseline="-25000" dirty="0"/>
              <a:t>3</a:t>
            </a:r>
            <a:endParaRPr lang="zh-TW" altLang="en-US" baseline="-25000" dirty="0"/>
          </a:p>
        </p:txBody>
      </p:sp>
      <p:sp>
        <p:nvSpPr>
          <p:cNvPr id="17" name="文字方塊 16"/>
          <p:cNvSpPr txBox="1"/>
          <p:nvPr/>
        </p:nvSpPr>
        <p:spPr>
          <a:xfrm>
            <a:off x="6587032" y="3542585"/>
            <a:ext cx="648073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7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S</a:t>
            </a:r>
            <a:r>
              <a:rPr lang="en-US" altLang="zh-TW" baseline="-25000" dirty="0"/>
              <a:t>2</a:t>
            </a:r>
            <a:r>
              <a:rPr lang="en-US" altLang="zh-TW" dirty="0" smtClean="0"/>
              <a:t>S</a:t>
            </a:r>
            <a:r>
              <a:rPr lang="en-US" altLang="zh-TW" baseline="-25000" dirty="0" smtClean="0"/>
              <a:t>3</a:t>
            </a:r>
            <a:endParaRPr lang="zh-TW" altLang="en-US" baseline="-25000" dirty="0"/>
          </a:p>
        </p:txBody>
      </p:sp>
      <p:sp>
        <p:nvSpPr>
          <p:cNvPr id="19" name="文字方塊 18"/>
          <p:cNvSpPr txBox="1"/>
          <p:nvPr/>
        </p:nvSpPr>
        <p:spPr>
          <a:xfrm>
            <a:off x="6945810" y="2382512"/>
            <a:ext cx="2064221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Thread Tree S</a:t>
            </a:r>
            <a:r>
              <a:rPr lang="en-US" altLang="zh-TW" baseline="-25000" dirty="0" smtClean="0"/>
              <a:t>i</a:t>
            </a:r>
            <a:endParaRPr lang="zh-TW" altLang="en-US" baseline="-25000" dirty="0"/>
          </a:p>
        </p:txBody>
      </p:sp>
      <p:sp>
        <p:nvSpPr>
          <p:cNvPr id="20" name="文字方塊 19"/>
          <p:cNvSpPr txBox="1"/>
          <p:nvPr/>
        </p:nvSpPr>
        <p:spPr>
          <a:xfrm>
            <a:off x="6948264" y="1584437"/>
            <a:ext cx="2064221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7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Set of Common Subsequences</a:t>
            </a:r>
            <a:endParaRPr lang="zh-TW" altLang="en-US" baseline="-25000" dirty="0"/>
          </a:p>
        </p:txBody>
      </p:sp>
      <p:sp>
        <p:nvSpPr>
          <p:cNvPr id="21" name="文字方塊 20"/>
          <p:cNvSpPr txBox="1"/>
          <p:nvPr/>
        </p:nvSpPr>
        <p:spPr>
          <a:xfrm>
            <a:off x="611560" y="2132857"/>
            <a:ext cx="648073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S</a:t>
            </a:r>
            <a:r>
              <a:rPr lang="en-US" altLang="zh-TW" baseline="-25000" dirty="0"/>
              <a:t>4</a:t>
            </a:r>
            <a:endParaRPr lang="zh-TW" altLang="en-US" baseline="-25000" dirty="0"/>
          </a:p>
        </p:txBody>
      </p:sp>
      <p:sp>
        <p:nvSpPr>
          <p:cNvPr id="11" name="左-上雙向箭號 10"/>
          <p:cNvSpPr/>
          <p:nvPr/>
        </p:nvSpPr>
        <p:spPr>
          <a:xfrm rot="16200000">
            <a:off x="1780504" y="1933648"/>
            <a:ext cx="470423" cy="1368152"/>
          </a:xfrm>
          <a:prstGeom prst="leftUpArrow">
            <a:avLst>
              <a:gd name="adj1" fmla="val 0"/>
              <a:gd name="adj2" fmla="val 7371"/>
              <a:gd name="adj3" fmla="val 1324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4" name="內容版面配置區 1"/>
          <p:cNvSpPr>
            <a:spLocks noGrp="1"/>
          </p:cNvSpPr>
          <p:nvPr>
            <p:ph idx="1"/>
          </p:nvPr>
        </p:nvSpPr>
        <p:spPr>
          <a:xfrm>
            <a:off x="457200" y="1499616"/>
            <a:ext cx="8229600" cy="5358384"/>
          </a:xfrm>
        </p:spPr>
        <p:txBody>
          <a:bodyPr>
            <a:normAutofit/>
          </a:bodyPr>
          <a:lstStyle/>
          <a:p>
            <a:r>
              <a:rPr lang="en-US" altLang="zh-TW" sz="2400" dirty="0">
                <a:cs typeface="Times New Roman" pitchFamily="18" charset="0"/>
              </a:rPr>
              <a:t>Extract with </a:t>
            </a:r>
            <a:r>
              <a:rPr lang="en-US" altLang="zh-TW" sz="2400" dirty="0" smtClean="0">
                <a:cs typeface="Times New Roman" pitchFamily="18" charset="0"/>
              </a:rPr>
              <a:t>S</a:t>
            </a:r>
            <a:r>
              <a:rPr lang="en-US" altLang="zh-TW" sz="2400" baseline="-25000" dirty="0" smtClean="0">
                <a:cs typeface="Times New Roman" pitchFamily="18" charset="0"/>
              </a:rPr>
              <a:t>1</a:t>
            </a:r>
            <a:r>
              <a:rPr lang="en-US" altLang="zh-TW" sz="2400" dirty="0" smtClean="0">
                <a:cs typeface="Times New Roman" pitchFamily="18" charset="0"/>
              </a:rPr>
              <a:t>~S</a:t>
            </a:r>
            <a:r>
              <a:rPr lang="en-US" altLang="zh-TW" sz="2400" baseline="-25000" dirty="0" smtClean="0">
                <a:cs typeface="Times New Roman" pitchFamily="18" charset="0"/>
              </a:rPr>
              <a:t>i-1</a:t>
            </a:r>
            <a:r>
              <a:rPr lang="en-US" altLang="zh-TW" sz="2400" dirty="0">
                <a:cs typeface="Times New Roman" pitchFamily="18" charset="0"/>
              </a:rPr>
              <a:t> </a:t>
            </a:r>
            <a:r>
              <a:rPr lang="en-US" altLang="zh-TW" sz="2400" dirty="0" smtClean="0">
                <a:cs typeface="Times New Roman" pitchFamily="18" charset="0"/>
              </a:rPr>
              <a:t>and Extracted Sequences</a:t>
            </a:r>
            <a:endParaRPr lang="en-US" altLang="zh-TW" sz="2400" baseline="-25000" dirty="0"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字方塊 11"/>
              <p:cNvSpPr txBox="1"/>
              <p:nvPr/>
            </p:nvSpPr>
            <p:spPr>
              <a:xfrm>
                <a:off x="5822924" y="2941477"/>
                <a:ext cx="5224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b="0" i="1" smtClean="0">
                          <a:latin typeface="Cambria Math"/>
                        </a:rPr>
                        <m:t>𝐶</m:t>
                      </m:r>
                    </m:oMath>
                  </m:oMathPara>
                </a14:m>
                <a:endParaRPr lang="zh-TW" altLang="en-US" dirty="0"/>
              </a:p>
            </p:txBody>
          </p:sp>
        </mc:Choice>
        <mc:Fallback xmlns="">
          <p:sp>
            <p:nvSpPr>
              <p:cNvPr id="12" name="文字方塊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2924" y="2941477"/>
                <a:ext cx="522488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文字方塊 21"/>
          <p:cNvSpPr txBox="1"/>
          <p:nvPr/>
        </p:nvSpPr>
        <p:spPr>
          <a:xfrm>
            <a:off x="1399970" y="6027212"/>
            <a:ext cx="648073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7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S</a:t>
            </a:r>
            <a:r>
              <a:rPr lang="en-US" altLang="zh-TW" baseline="-25000" dirty="0" smtClean="0"/>
              <a:t>1</a:t>
            </a:r>
            <a:r>
              <a:rPr lang="en-US" altLang="zh-TW" dirty="0" smtClean="0"/>
              <a:t>S</a:t>
            </a:r>
            <a:r>
              <a:rPr lang="en-US" altLang="zh-TW" baseline="-25000" dirty="0" smtClean="0"/>
              <a:t>4</a:t>
            </a:r>
            <a:endParaRPr lang="zh-TW" altLang="en-US" baseline="-25000" dirty="0"/>
          </a:p>
        </p:txBody>
      </p:sp>
      <p:sp>
        <p:nvSpPr>
          <p:cNvPr id="25" name="文字方塊 24"/>
          <p:cNvSpPr txBox="1"/>
          <p:nvPr/>
        </p:nvSpPr>
        <p:spPr>
          <a:xfrm>
            <a:off x="2300069" y="6028231"/>
            <a:ext cx="648073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7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S</a:t>
            </a:r>
            <a:r>
              <a:rPr lang="en-US" altLang="zh-TW" baseline="-25000" dirty="0" smtClean="0"/>
              <a:t>2</a:t>
            </a:r>
            <a:r>
              <a:rPr lang="en-US" altLang="zh-TW" dirty="0" smtClean="0"/>
              <a:t>S</a:t>
            </a:r>
            <a:r>
              <a:rPr lang="en-US" altLang="zh-TW" baseline="-25000" dirty="0" smtClean="0"/>
              <a:t>4</a:t>
            </a:r>
            <a:endParaRPr lang="zh-TW" altLang="en-US" baseline="-25000" dirty="0"/>
          </a:p>
        </p:txBody>
      </p:sp>
      <p:sp>
        <p:nvSpPr>
          <p:cNvPr id="26" name="文字方塊 25"/>
          <p:cNvSpPr txBox="1"/>
          <p:nvPr/>
        </p:nvSpPr>
        <p:spPr>
          <a:xfrm>
            <a:off x="3196187" y="6043745"/>
            <a:ext cx="648073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7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S</a:t>
            </a:r>
            <a:r>
              <a:rPr lang="en-US" altLang="zh-TW" baseline="-25000" dirty="0"/>
              <a:t>3</a:t>
            </a:r>
            <a:r>
              <a:rPr lang="en-US" altLang="zh-TW" dirty="0" smtClean="0"/>
              <a:t>S</a:t>
            </a:r>
            <a:r>
              <a:rPr lang="en-US" altLang="zh-TW" baseline="-25000" dirty="0" smtClean="0"/>
              <a:t>4</a:t>
            </a:r>
            <a:endParaRPr lang="zh-TW" altLang="en-US" baseline="-25000" dirty="0"/>
          </a:p>
        </p:txBody>
      </p:sp>
      <p:cxnSp>
        <p:nvCxnSpPr>
          <p:cNvPr id="9" name="直線單箭頭接點 8"/>
          <p:cNvCxnSpPr>
            <a:stCxn id="5" idx="3"/>
          </p:cNvCxnSpPr>
          <p:nvPr/>
        </p:nvCxnSpPr>
        <p:spPr>
          <a:xfrm flipH="1">
            <a:off x="2624105" y="5085183"/>
            <a:ext cx="3679" cy="7519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9" name="圓角矩形圖說文字 38"/>
          <p:cNvSpPr/>
          <p:nvPr/>
        </p:nvSpPr>
        <p:spPr>
          <a:xfrm>
            <a:off x="271361" y="4782706"/>
            <a:ext cx="1328470" cy="864096"/>
          </a:xfrm>
          <a:prstGeom prst="wedgeRoundRectCallout">
            <a:avLst>
              <a:gd name="adj1" fmla="val 42262"/>
              <a:gd name="adj2" fmla="val 68379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Extract with S</a:t>
            </a:r>
            <a:r>
              <a:rPr lang="en-US" altLang="zh-TW" baseline="-25000" dirty="0" smtClean="0"/>
              <a:t>1</a:t>
            </a:r>
            <a:r>
              <a:rPr lang="en-US" altLang="zh-TW" dirty="0" smtClean="0"/>
              <a:t>~S</a:t>
            </a:r>
            <a:r>
              <a:rPr lang="en-US" altLang="zh-TW" baseline="-25000" dirty="0" smtClean="0"/>
              <a:t>i-1</a:t>
            </a:r>
            <a:endParaRPr lang="zh-TW" altLang="en-US" baseline="-25000" dirty="0"/>
          </a:p>
        </p:txBody>
      </p:sp>
      <p:cxnSp>
        <p:nvCxnSpPr>
          <p:cNvPr id="34" name="直線單箭頭接點 33"/>
          <p:cNvCxnSpPr>
            <a:endCxn id="6" idx="3"/>
          </p:cNvCxnSpPr>
          <p:nvPr/>
        </p:nvCxnSpPr>
        <p:spPr>
          <a:xfrm flipV="1">
            <a:off x="4067944" y="5085183"/>
            <a:ext cx="2016224" cy="1143228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593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Solution Approach</a:t>
            </a:r>
            <a:b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</a:br>
            <a:r>
              <a:rPr lang="en-US" altLang="zh-TW" sz="3100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Extract subsequence – </a:t>
            </a:r>
            <a:r>
              <a:rPr lang="en-US" altLang="zh-TW" sz="3100" dirty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Example of </a:t>
            </a:r>
            <a:r>
              <a:rPr lang="en-US" altLang="zh-TW" sz="3100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Comparison </a:t>
            </a:r>
            <a:endParaRPr lang="en-US" altLang="zh-TW" sz="3100" dirty="0">
              <a:solidFill>
                <a:schemeClr val="tx1"/>
              </a:solidFill>
              <a:effectLst>
                <a:glow>
                  <a:schemeClr val="tx2"/>
                </a:glow>
              </a:effectLst>
            </a:endParaRPr>
          </a:p>
        </p:txBody>
      </p:sp>
      <p:sp>
        <p:nvSpPr>
          <p:cNvPr id="5" name="圓柱 4"/>
          <p:cNvSpPr/>
          <p:nvPr/>
        </p:nvSpPr>
        <p:spPr>
          <a:xfrm>
            <a:off x="1979712" y="2852936"/>
            <a:ext cx="1296144" cy="3384376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圓柱 5"/>
          <p:cNvSpPr/>
          <p:nvPr/>
        </p:nvSpPr>
        <p:spPr>
          <a:xfrm>
            <a:off x="4788024" y="2811198"/>
            <a:ext cx="2592288" cy="2458651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文字方塊 9"/>
          <p:cNvSpPr txBox="1"/>
          <p:nvPr/>
        </p:nvSpPr>
        <p:spPr>
          <a:xfrm>
            <a:off x="2303747" y="3383705"/>
            <a:ext cx="648073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S</a:t>
            </a:r>
            <a:r>
              <a:rPr lang="en-US" altLang="zh-TW" baseline="-25000" dirty="0" smtClean="0"/>
              <a:t>1</a:t>
            </a:r>
            <a:endParaRPr lang="zh-TW" altLang="en-US" baseline="-25000" dirty="0"/>
          </a:p>
        </p:txBody>
      </p:sp>
      <p:sp>
        <p:nvSpPr>
          <p:cNvPr id="13" name="文字方塊 12"/>
          <p:cNvSpPr txBox="1"/>
          <p:nvPr/>
        </p:nvSpPr>
        <p:spPr>
          <a:xfrm>
            <a:off x="2303746" y="3891642"/>
            <a:ext cx="648073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S</a:t>
            </a:r>
            <a:r>
              <a:rPr lang="en-US" altLang="zh-TW" baseline="-25000" dirty="0" smtClean="0"/>
              <a:t>2</a:t>
            </a:r>
            <a:endParaRPr lang="zh-TW" altLang="en-US" baseline="-25000" dirty="0"/>
          </a:p>
        </p:txBody>
      </p:sp>
      <p:sp>
        <p:nvSpPr>
          <p:cNvPr id="14" name="文字方塊 13"/>
          <p:cNvSpPr txBox="1"/>
          <p:nvPr/>
        </p:nvSpPr>
        <p:spPr>
          <a:xfrm>
            <a:off x="2303745" y="4413374"/>
            <a:ext cx="648073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S</a:t>
            </a:r>
            <a:r>
              <a:rPr lang="en-US" altLang="zh-TW" baseline="-25000" dirty="0" smtClean="0"/>
              <a:t>3</a:t>
            </a:r>
            <a:endParaRPr lang="zh-TW" altLang="en-US" baseline="-25000" dirty="0"/>
          </a:p>
        </p:txBody>
      </p:sp>
      <p:sp>
        <p:nvSpPr>
          <p:cNvPr id="15" name="文字方塊 14"/>
          <p:cNvSpPr txBox="1"/>
          <p:nvPr/>
        </p:nvSpPr>
        <p:spPr>
          <a:xfrm>
            <a:off x="5004048" y="3556380"/>
            <a:ext cx="648073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7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S</a:t>
            </a:r>
            <a:r>
              <a:rPr lang="en-US" altLang="zh-TW" baseline="-25000" dirty="0" smtClean="0"/>
              <a:t>1</a:t>
            </a:r>
            <a:r>
              <a:rPr lang="en-US" altLang="zh-TW" dirty="0" smtClean="0"/>
              <a:t>S</a:t>
            </a:r>
            <a:r>
              <a:rPr lang="en-US" altLang="zh-TW" baseline="-25000" dirty="0" smtClean="0"/>
              <a:t>2</a:t>
            </a:r>
            <a:endParaRPr lang="zh-TW" altLang="en-US" baseline="-25000" dirty="0"/>
          </a:p>
        </p:txBody>
      </p:sp>
      <p:sp>
        <p:nvSpPr>
          <p:cNvPr id="16" name="文字方塊 15"/>
          <p:cNvSpPr txBox="1"/>
          <p:nvPr/>
        </p:nvSpPr>
        <p:spPr>
          <a:xfrm>
            <a:off x="5796136" y="3556380"/>
            <a:ext cx="648073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7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S</a:t>
            </a:r>
            <a:r>
              <a:rPr lang="en-US" altLang="zh-TW" baseline="-25000" dirty="0" smtClean="0"/>
              <a:t>1</a:t>
            </a:r>
            <a:r>
              <a:rPr lang="en-US" altLang="zh-TW" dirty="0" smtClean="0"/>
              <a:t>S</a:t>
            </a:r>
            <a:r>
              <a:rPr lang="en-US" altLang="zh-TW" baseline="-25000" dirty="0"/>
              <a:t>3</a:t>
            </a:r>
            <a:endParaRPr lang="zh-TW" altLang="en-US" baseline="-25000" dirty="0"/>
          </a:p>
        </p:txBody>
      </p:sp>
      <p:sp>
        <p:nvSpPr>
          <p:cNvPr id="17" name="文字方塊 16"/>
          <p:cNvSpPr txBox="1"/>
          <p:nvPr/>
        </p:nvSpPr>
        <p:spPr>
          <a:xfrm>
            <a:off x="6587032" y="3542585"/>
            <a:ext cx="648073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7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S</a:t>
            </a:r>
            <a:r>
              <a:rPr lang="en-US" altLang="zh-TW" baseline="-25000" dirty="0"/>
              <a:t>2</a:t>
            </a:r>
            <a:r>
              <a:rPr lang="en-US" altLang="zh-TW" dirty="0" smtClean="0"/>
              <a:t>S</a:t>
            </a:r>
            <a:r>
              <a:rPr lang="en-US" altLang="zh-TW" baseline="-25000" dirty="0" smtClean="0"/>
              <a:t>3</a:t>
            </a:r>
            <a:endParaRPr lang="zh-TW" altLang="en-US" baseline="-25000" dirty="0"/>
          </a:p>
        </p:txBody>
      </p:sp>
      <p:sp>
        <p:nvSpPr>
          <p:cNvPr id="19" name="文字方塊 18"/>
          <p:cNvSpPr txBox="1"/>
          <p:nvPr/>
        </p:nvSpPr>
        <p:spPr>
          <a:xfrm>
            <a:off x="6945810" y="2382512"/>
            <a:ext cx="2064221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Thread Tree S</a:t>
            </a:r>
            <a:r>
              <a:rPr lang="en-US" altLang="zh-TW" baseline="-25000" dirty="0" smtClean="0"/>
              <a:t>i</a:t>
            </a:r>
            <a:endParaRPr lang="zh-TW" altLang="en-US" baseline="-25000" dirty="0"/>
          </a:p>
        </p:txBody>
      </p:sp>
      <p:sp>
        <p:nvSpPr>
          <p:cNvPr id="20" name="文字方塊 19"/>
          <p:cNvSpPr txBox="1"/>
          <p:nvPr/>
        </p:nvSpPr>
        <p:spPr>
          <a:xfrm>
            <a:off x="6948264" y="1584437"/>
            <a:ext cx="2064221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7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Set of Common Subsequences</a:t>
            </a:r>
            <a:endParaRPr lang="zh-TW" altLang="en-US" baseline="-25000" dirty="0"/>
          </a:p>
        </p:txBody>
      </p:sp>
      <p:sp>
        <p:nvSpPr>
          <p:cNvPr id="21" name="文字方塊 20"/>
          <p:cNvSpPr txBox="1"/>
          <p:nvPr/>
        </p:nvSpPr>
        <p:spPr>
          <a:xfrm>
            <a:off x="611560" y="2132857"/>
            <a:ext cx="648073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S</a:t>
            </a:r>
            <a:r>
              <a:rPr lang="en-US" altLang="zh-TW" baseline="-25000" dirty="0" smtClean="0"/>
              <a:t>5</a:t>
            </a:r>
            <a:endParaRPr lang="zh-TW" altLang="en-US" baseline="-25000" dirty="0"/>
          </a:p>
        </p:txBody>
      </p:sp>
      <p:sp>
        <p:nvSpPr>
          <p:cNvPr id="11" name="左-上雙向箭號 10"/>
          <p:cNvSpPr/>
          <p:nvPr/>
        </p:nvSpPr>
        <p:spPr>
          <a:xfrm rot="16200000">
            <a:off x="1780504" y="1933648"/>
            <a:ext cx="470423" cy="1368152"/>
          </a:xfrm>
          <a:prstGeom prst="leftUpArrow">
            <a:avLst>
              <a:gd name="adj1" fmla="val 0"/>
              <a:gd name="adj2" fmla="val 7371"/>
              <a:gd name="adj3" fmla="val 1324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內容版面配置區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99616"/>
                <a:ext cx="8229600" cy="5358384"/>
              </a:xfrm>
            </p:spPr>
            <p:txBody>
              <a:bodyPr>
                <a:normAutofit/>
              </a:bodyPr>
              <a:lstStyle/>
              <a:p>
                <a:r>
                  <a:rPr lang="en-US" altLang="zh-TW" sz="2400" dirty="0" smtClean="0">
                    <a:cs typeface="Times New Roman" pitchFamily="18" charset="0"/>
                  </a:rPr>
                  <a:t>Store extracted sequences into </a:t>
                </a:r>
                <a14:m>
                  <m:oMath xmlns:m="http://schemas.openxmlformats.org/officeDocument/2006/math">
                    <m:r>
                      <a:rPr lang="en-US" altLang="zh-TW" sz="2400" i="1">
                        <a:latin typeface="Cambria Math"/>
                      </a:rPr>
                      <m:t>𝐶</m:t>
                    </m:r>
                  </m:oMath>
                </a14:m>
                <a:r>
                  <a:rPr lang="en-US" altLang="zh-TW" sz="2400" dirty="0" smtClean="0">
                    <a:cs typeface="Times New Roman" pitchFamily="18" charset="0"/>
                  </a:rPr>
                  <a:t> </a:t>
                </a:r>
                <a:endParaRPr lang="en-US" altLang="zh-TW" sz="2400" baseline="-25000" dirty="0"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4" name="內容版面配置區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99616"/>
                <a:ext cx="8229600" cy="5358384"/>
              </a:xfrm>
              <a:blipFill rotWithShape="1">
                <a:blip r:embed="rId3"/>
                <a:stretch>
                  <a:fillRect l="-222" t="-910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字方塊 11"/>
              <p:cNvSpPr txBox="1"/>
              <p:nvPr/>
            </p:nvSpPr>
            <p:spPr>
              <a:xfrm>
                <a:off x="5822924" y="2941477"/>
                <a:ext cx="5224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b="0" i="1" smtClean="0">
                          <a:latin typeface="Cambria Math"/>
                        </a:rPr>
                        <m:t>𝐶</m:t>
                      </m:r>
                    </m:oMath>
                  </m:oMathPara>
                </a14:m>
                <a:endParaRPr lang="zh-TW" altLang="en-US" dirty="0"/>
              </a:p>
            </p:txBody>
          </p:sp>
        </mc:Choice>
        <mc:Fallback xmlns="">
          <p:sp>
            <p:nvSpPr>
              <p:cNvPr id="12" name="文字方塊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2924" y="2941477"/>
                <a:ext cx="522488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文字方塊 21"/>
          <p:cNvSpPr txBox="1"/>
          <p:nvPr/>
        </p:nvSpPr>
        <p:spPr>
          <a:xfrm>
            <a:off x="4996154" y="4019889"/>
            <a:ext cx="648073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7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S</a:t>
            </a:r>
            <a:r>
              <a:rPr lang="en-US" altLang="zh-TW" baseline="-25000" dirty="0" smtClean="0"/>
              <a:t>1</a:t>
            </a:r>
            <a:r>
              <a:rPr lang="en-US" altLang="zh-TW" dirty="0" smtClean="0"/>
              <a:t>S</a:t>
            </a:r>
            <a:r>
              <a:rPr lang="en-US" altLang="zh-TW" baseline="-25000" dirty="0" smtClean="0"/>
              <a:t>4</a:t>
            </a:r>
            <a:endParaRPr lang="zh-TW" altLang="en-US" baseline="-25000" dirty="0"/>
          </a:p>
        </p:txBody>
      </p:sp>
      <p:sp>
        <p:nvSpPr>
          <p:cNvPr id="25" name="文字方塊 24"/>
          <p:cNvSpPr txBox="1"/>
          <p:nvPr/>
        </p:nvSpPr>
        <p:spPr>
          <a:xfrm>
            <a:off x="5796135" y="4020710"/>
            <a:ext cx="648073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7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S</a:t>
            </a:r>
            <a:r>
              <a:rPr lang="en-US" altLang="zh-TW" baseline="-25000" dirty="0" smtClean="0"/>
              <a:t>2</a:t>
            </a:r>
            <a:r>
              <a:rPr lang="en-US" altLang="zh-TW" dirty="0" smtClean="0"/>
              <a:t>S</a:t>
            </a:r>
            <a:r>
              <a:rPr lang="en-US" altLang="zh-TW" baseline="-25000" dirty="0" smtClean="0"/>
              <a:t>4</a:t>
            </a:r>
            <a:endParaRPr lang="zh-TW" altLang="en-US" baseline="-25000" dirty="0"/>
          </a:p>
        </p:txBody>
      </p:sp>
      <p:sp>
        <p:nvSpPr>
          <p:cNvPr id="26" name="文字方塊 25"/>
          <p:cNvSpPr txBox="1"/>
          <p:nvPr/>
        </p:nvSpPr>
        <p:spPr>
          <a:xfrm>
            <a:off x="6587032" y="4036422"/>
            <a:ext cx="648073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7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S</a:t>
            </a:r>
            <a:r>
              <a:rPr lang="en-US" altLang="zh-TW" baseline="-25000" dirty="0"/>
              <a:t>3</a:t>
            </a:r>
            <a:r>
              <a:rPr lang="en-US" altLang="zh-TW" dirty="0" smtClean="0"/>
              <a:t>S</a:t>
            </a:r>
            <a:r>
              <a:rPr lang="en-US" altLang="zh-TW" baseline="-25000" dirty="0" smtClean="0"/>
              <a:t>4</a:t>
            </a:r>
            <a:endParaRPr lang="zh-TW" altLang="en-US" baseline="-25000" dirty="0"/>
          </a:p>
        </p:txBody>
      </p:sp>
      <p:sp>
        <p:nvSpPr>
          <p:cNvPr id="28" name="文字方塊 27"/>
          <p:cNvSpPr txBox="1"/>
          <p:nvPr/>
        </p:nvSpPr>
        <p:spPr>
          <a:xfrm>
            <a:off x="2289702" y="4900517"/>
            <a:ext cx="648073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S</a:t>
            </a:r>
            <a:r>
              <a:rPr lang="en-US" altLang="zh-TW" baseline="-25000" dirty="0"/>
              <a:t>4</a:t>
            </a:r>
            <a:endParaRPr lang="zh-TW" altLang="en-US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圓角矩形圖說文字 28"/>
              <p:cNvSpPr/>
              <p:nvPr/>
            </p:nvSpPr>
            <p:spPr>
              <a:xfrm>
                <a:off x="7520232" y="3717032"/>
                <a:ext cx="1489799" cy="864096"/>
              </a:xfrm>
              <a:prstGeom prst="wedgeRoundRectCallout">
                <a:avLst>
                  <a:gd name="adj1" fmla="val -50859"/>
                  <a:gd name="adj2" fmla="val 86016"/>
                  <a:gd name="adj3" fmla="val 16667"/>
                </a:avLst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TW" dirty="0" smtClean="0"/>
                  <a:t>Store the result into </a:t>
                </a:r>
                <a14:m>
                  <m:oMath xmlns:m="http://schemas.openxmlformats.org/officeDocument/2006/math">
                    <m:r>
                      <a:rPr lang="en-US" altLang="zh-TW" i="1">
                        <a:latin typeface="Cambria Math"/>
                      </a:rPr>
                      <m:t>𝐶</m:t>
                    </m:r>
                  </m:oMath>
                </a14:m>
                <a:endParaRPr lang="zh-TW" altLang="en-US" dirty="0"/>
              </a:p>
            </p:txBody>
          </p:sp>
        </mc:Choice>
        <mc:Fallback xmlns="">
          <p:sp>
            <p:nvSpPr>
              <p:cNvPr id="29" name="圓角矩形圖說文字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0232" y="3717032"/>
                <a:ext cx="1489799" cy="864096"/>
              </a:xfrm>
              <a:prstGeom prst="wedgeRoundRectCallout">
                <a:avLst>
                  <a:gd name="adj1" fmla="val -50859"/>
                  <a:gd name="adj2" fmla="val 86016"/>
                  <a:gd name="adj3" fmla="val 16667"/>
                </a:avLst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圓角矩形圖說文字 33"/>
          <p:cNvSpPr/>
          <p:nvPr/>
        </p:nvSpPr>
        <p:spPr>
          <a:xfrm>
            <a:off x="190696" y="3005336"/>
            <a:ext cx="1489799" cy="864096"/>
          </a:xfrm>
          <a:prstGeom prst="wedgeRoundRectCallout">
            <a:avLst>
              <a:gd name="adj1" fmla="val 289"/>
              <a:gd name="adj2" fmla="val -94763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Process the next S</a:t>
            </a:r>
            <a:r>
              <a:rPr lang="en-US" altLang="zh-TW" baseline="-25000" dirty="0" smtClean="0"/>
              <a:t>i</a:t>
            </a:r>
            <a:endParaRPr lang="zh-TW" alt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340749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000" dirty="0" smtClean="0"/>
              <a:t>Assume </a:t>
            </a:r>
            <a:r>
              <a:rPr lang="en-US" altLang="zh-TW" sz="2000" dirty="0"/>
              <a:t>the malicious </a:t>
            </a:r>
            <a:r>
              <a:rPr lang="en-US" altLang="zh-TW" sz="2000" dirty="0" smtClean="0"/>
              <a:t>code behaviors have </a:t>
            </a:r>
            <a:r>
              <a:rPr lang="en-US" altLang="zh-TW" sz="2000" dirty="0"/>
              <a:t>a regular order of </a:t>
            </a:r>
            <a:r>
              <a:rPr lang="en-US" altLang="zh-TW" sz="2000" dirty="0" smtClean="0"/>
              <a:t>work in thread tree.</a:t>
            </a:r>
          </a:p>
          <a:p>
            <a:r>
              <a:rPr lang="en-US" altLang="zh-TW" sz="2000" dirty="0" smtClean="0"/>
              <a:t>An example of LMTC:</a:t>
            </a:r>
          </a:p>
          <a:p>
            <a:endParaRPr lang="en-US" altLang="zh-TW" sz="2000" dirty="0"/>
          </a:p>
          <a:p>
            <a:endParaRPr lang="en-US" altLang="zh-TW" sz="2000" dirty="0" smtClean="0"/>
          </a:p>
          <a:p>
            <a:endParaRPr lang="en-US" altLang="zh-TW" sz="2000" dirty="0"/>
          </a:p>
          <a:p>
            <a:endParaRPr lang="en-US" altLang="zh-TW" sz="2000" dirty="0" smtClean="0"/>
          </a:p>
          <a:p>
            <a:endParaRPr lang="en-US" altLang="zh-TW" sz="2000" dirty="0"/>
          </a:p>
          <a:p>
            <a:endParaRPr lang="en-US" altLang="zh-TW" sz="2000" dirty="0" smtClean="0"/>
          </a:p>
          <a:p>
            <a:endParaRPr lang="en-US" altLang="zh-TW" sz="1800" dirty="0" smtClean="0"/>
          </a:p>
          <a:p>
            <a:pPr marL="0" indent="0">
              <a:buNone/>
            </a:pPr>
            <a:r>
              <a:rPr lang="en-US" altLang="zh-TW" sz="1800" dirty="0"/>
              <a:t> </a:t>
            </a:r>
            <a:r>
              <a:rPr lang="en-US" altLang="zh-TW" sz="1800" dirty="0" smtClean="0"/>
              <a:t>    Brute-Force : 8</a:t>
            </a:r>
            <a:r>
              <a:rPr lang="zh-TW" altLang="en-US" sz="1800" dirty="0" smtClean="0"/>
              <a:t> </a:t>
            </a:r>
            <a:r>
              <a:rPr lang="en-US" altLang="zh-TW" sz="1800" dirty="0" smtClean="0"/>
              <a:t>x</a:t>
            </a:r>
            <a:r>
              <a:rPr lang="zh-TW" altLang="en-US" sz="1800" dirty="0" smtClean="0"/>
              <a:t> </a:t>
            </a:r>
            <a:r>
              <a:rPr lang="en-US" altLang="zh-TW" sz="1800" dirty="0" smtClean="0"/>
              <a:t>7 x 9 x 14 x 14 				    =  98784</a:t>
            </a:r>
          </a:p>
          <a:p>
            <a:pPr marL="0" indent="0">
              <a:buNone/>
            </a:pPr>
            <a:r>
              <a:rPr lang="en-US" altLang="zh-TW" sz="1800" dirty="0" smtClean="0"/>
              <a:t>     Layering : </a:t>
            </a:r>
            <a:r>
              <a:rPr lang="en-US" altLang="zh-TW" sz="1800" dirty="0" smtClean="0">
                <a:solidFill>
                  <a:schemeClr val="accent1">
                    <a:lumMod val="75000"/>
                  </a:schemeClr>
                </a:solidFill>
              </a:rPr>
              <a:t>Layer 1</a:t>
            </a:r>
            <a:r>
              <a:rPr lang="en-US" altLang="zh-TW" sz="1800" dirty="0" smtClean="0"/>
              <a:t> ( 1 x 1 x 1 x 1 x 1 ) + </a:t>
            </a:r>
            <a:r>
              <a:rPr lang="en-US" altLang="zh-TW" sz="1800" dirty="0" smtClean="0">
                <a:solidFill>
                  <a:schemeClr val="accent1">
                    <a:lumMod val="75000"/>
                  </a:schemeClr>
                </a:solidFill>
              </a:rPr>
              <a:t>Layer 2</a:t>
            </a:r>
            <a:r>
              <a:rPr lang="en-US" altLang="zh-TW" sz="1800" dirty="0" smtClean="0"/>
              <a:t> ( 5 x 5 x 6 x 6 x 6 ) +</a:t>
            </a:r>
          </a:p>
          <a:p>
            <a:pPr marL="0" indent="0">
              <a:buNone/>
            </a:pPr>
            <a:r>
              <a:rPr lang="en-US" altLang="zh-TW" sz="1800" dirty="0"/>
              <a:t> </a:t>
            </a:r>
            <a:r>
              <a:rPr lang="en-US" altLang="zh-TW" sz="1800" dirty="0" smtClean="0"/>
              <a:t>                  </a:t>
            </a:r>
            <a:r>
              <a:rPr lang="en-US" altLang="zh-TW" sz="1800" dirty="0" smtClean="0">
                <a:solidFill>
                  <a:schemeClr val="accent1">
                    <a:lumMod val="75000"/>
                  </a:schemeClr>
                </a:solidFill>
              </a:rPr>
              <a:t>Layer 3</a:t>
            </a:r>
            <a:r>
              <a:rPr lang="en-US" altLang="zh-TW" sz="1800" dirty="0" smtClean="0"/>
              <a:t> ( 1 x 2 x 3 x 2 x 3 ) + </a:t>
            </a:r>
            <a:r>
              <a:rPr lang="en-US" altLang="zh-TW" sz="1800" dirty="0" smtClean="0">
                <a:solidFill>
                  <a:schemeClr val="accent1">
                    <a:lumMod val="75000"/>
                  </a:schemeClr>
                </a:solidFill>
              </a:rPr>
              <a:t>Layer 4</a:t>
            </a:r>
            <a:r>
              <a:rPr lang="en-US" altLang="zh-TW" sz="1800" dirty="0" smtClean="0"/>
              <a:t> ( 0 x 0 x 0 x 4 x 4 )  =</a:t>
            </a:r>
            <a:r>
              <a:rPr lang="en-US" altLang="zh-TW" sz="1800" dirty="0"/>
              <a:t> </a:t>
            </a:r>
            <a:r>
              <a:rPr lang="en-US" altLang="zh-TW" sz="1800" dirty="0" smtClean="0"/>
              <a:t> </a:t>
            </a:r>
            <a:r>
              <a:rPr lang="en-US" altLang="zh-TW" sz="1800" dirty="0" smtClean="0">
                <a:solidFill>
                  <a:srgbClr val="FF0000"/>
                </a:solidFill>
              </a:rPr>
              <a:t>5437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08B15-B12B-4948-AA87-08CCCCC6C7BE}" type="slidenum">
              <a:rPr lang="zh-TW" altLang="en-US" smtClean="0"/>
              <a:t>13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Solution Approach</a:t>
            </a:r>
            <a:b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</a:br>
            <a:r>
              <a:rPr lang="en-US" altLang="zh-TW" sz="3100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Extract subsequence – </a:t>
            </a:r>
            <a:r>
              <a:rPr lang="en-US" altLang="zh-TW" sz="2700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Layered Multi-Thread Comparison</a:t>
            </a:r>
            <a:endParaRPr lang="zh-TW" altLang="en-US" sz="2700" dirty="0">
              <a:solidFill>
                <a:schemeClr val="tx1"/>
              </a:solidFill>
              <a:effectLst>
                <a:glow>
                  <a:schemeClr val="tx2"/>
                </a:glo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260" y="2564904"/>
            <a:ext cx="7560840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774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7" descr="F:\ApproachFlowchartsymbol.bmp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6875" y="1916831"/>
            <a:ext cx="2898667" cy="1836771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內容版面配置區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99616"/>
                <a:ext cx="8579296" cy="3801592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altLang="zh-TW" sz="2800" dirty="0" smtClean="0"/>
                  <a:t>Not </a:t>
                </a:r>
                <a:r>
                  <a:rPr lang="en-US" altLang="zh-TW" sz="2800" dirty="0"/>
                  <a:t>all of </a:t>
                </a:r>
                <a:r>
                  <a:rPr lang="en-US" altLang="zh-TW" sz="2800" dirty="0" smtClean="0"/>
                  <a:t>the subsequences do </a:t>
                </a:r>
                <a:r>
                  <a:rPr lang="en-US" altLang="zh-TW" sz="2800" dirty="0"/>
                  <a:t>not appear </a:t>
                </a:r>
                <a:r>
                  <a:rPr lang="en-US" altLang="zh-TW" sz="2800" dirty="0" smtClean="0"/>
                  <a:t>in </a:t>
                </a:r>
                <a:r>
                  <a:rPr lang="en-US" altLang="zh-TW" sz="2800" dirty="0"/>
                  <a:t>the benign applications</a:t>
                </a:r>
                <a:endParaRPr lang="en-US" altLang="zh-TW" sz="2800" dirty="0" smtClean="0"/>
              </a:p>
              <a:p>
                <a:r>
                  <a:rPr lang="en-US" altLang="zh-TW" sz="2800" dirty="0" smtClean="0"/>
                  <a:t>Apply to </a:t>
                </a:r>
                <a:r>
                  <a:rPr lang="en-US" altLang="zh-TW" sz="2800" dirty="0"/>
                  <a:t>Bayes probability </a:t>
                </a:r>
                <a:r>
                  <a:rPr lang="en-US" altLang="zh-TW" sz="2800" dirty="0" smtClean="0"/>
                  <a:t>model:</a:t>
                </a:r>
              </a:p>
              <a:p>
                <a:pPr lvl="1"/>
                <a:r>
                  <a:rPr lang="en-US" altLang="zh-TW" sz="1800" i="1" dirty="0" err="1" smtClean="0">
                    <a:latin typeface="Cambria Math"/>
                  </a:rPr>
                  <a:t>C</a:t>
                </a:r>
                <a:r>
                  <a:rPr lang="en-US" altLang="zh-TW" sz="1800" i="1" baseline="-25000" dirty="0" err="1" smtClean="0">
                    <a:latin typeface="Cambria Math"/>
                  </a:rPr>
                  <a:t>j</a:t>
                </a:r>
                <a:r>
                  <a:rPr lang="en-US" altLang="zh-TW" sz="1800" dirty="0" smtClean="0">
                    <a:latin typeface="Cambria Math"/>
                  </a:rPr>
                  <a:t>: System </a:t>
                </a:r>
                <a:r>
                  <a:rPr lang="en-US" altLang="zh-TW" sz="1800" dirty="0">
                    <a:latin typeface="Cambria Math"/>
                  </a:rPr>
                  <a:t>call </a:t>
                </a:r>
                <a:r>
                  <a:rPr lang="en-US" altLang="zh-TW" sz="1800" dirty="0" smtClean="0">
                    <a:latin typeface="Cambria Math"/>
                  </a:rPr>
                  <a:t>sequence</a:t>
                </a:r>
                <a:endParaRPr lang="en-US" altLang="zh-TW" sz="1800" dirty="0">
                  <a:latin typeface="Cambria Math"/>
                </a:endParaRPr>
              </a:p>
              <a:p>
                <a:pPr lvl="1"/>
                <a:r>
                  <a:rPr lang="en-US" altLang="zh-TW" sz="1800" i="1" dirty="0">
                    <a:latin typeface="Cambria Math"/>
                  </a:rPr>
                  <a:t>M</a:t>
                </a:r>
                <a:r>
                  <a:rPr lang="en-US" altLang="zh-TW" sz="1800" dirty="0">
                    <a:latin typeface="Cambria Math"/>
                  </a:rPr>
                  <a:t>: </a:t>
                </a:r>
                <a:r>
                  <a:rPr lang="en-US" altLang="zh-TW" sz="1800" dirty="0" smtClean="0">
                    <a:latin typeface="Cambria Math"/>
                  </a:rPr>
                  <a:t>Set of </a:t>
                </a:r>
                <a:r>
                  <a:rPr lang="en-US" altLang="zh-TW" sz="1800" dirty="0">
                    <a:latin typeface="Cambria Math"/>
                  </a:rPr>
                  <a:t>malicious training </a:t>
                </a:r>
                <a:r>
                  <a:rPr lang="en-US" altLang="zh-TW" sz="1800" dirty="0" smtClean="0">
                    <a:latin typeface="Cambria Math"/>
                  </a:rPr>
                  <a:t>applications</a:t>
                </a:r>
                <a:endParaRPr lang="en-US" altLang="zh-TW" sz="1800" dirty="0">
                  <a:latin typeface="Cambria Math"/>
                </a:endParaRPr>
              </a:p>
              <a:p>
                <a:pPr lvl="1"/>
                <a:r>
                  <a:rPr lang="en-US" altLang="zh-TW" sz="1800" i="1" dirty="0">
                    <a:latin typeface="Cambria Math"/>
                  </a:rPr>
                  <a:t>B</a:t>
                </a:r>
                <a:r>
                  <a:rPr lang="en-US" altLang="zh-TW" sz="1800" dirty="0">
                    <a:latin typeface="Cambria Math"/>
                  </a:rPr>
                  <a:t>: </a:t>
                </a:r>
                <a:r>
                  <a:rPr lang="en-US" altLang="zh-TW" sz="1800" dirty="0" smtClean="0">
                    <a:latin typeface="Cambria Math"/>
                  </a:rPr>
                  <a:t>Set </a:t>
                </a:r>
                <a:r>
                  <a:rPr lang="en-US" altLang="zh-TW" sz="1800" dirty="0">
                    <a:latin typeface="Cambria Math"/>
                  </a:rPr>
                  <a:t>of benign training </a:t>
                </a:r>
                <a:r>
                  <a:rPr lang="en-US" altLang="zh-TW" sz="1800" dirty="0" smtClean="0">
                    <a:latin typeface="Cambria Math"/>
                  </a:rPr>
                  <a:t>applications</a:t>
                </a:r>
                <a:endParaRPr lang="en-US" altLang="zh-TW" sz="1800" dirty="0">
                  <a:latin typeface="Cambria Math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altLang="zh-TW" sz="2400" i="1">
                        <a:latin typeface="Cambria Math"/>
                      </a:rPr>
                      <m:t>𝑃</m:t>
                    </m:r>
                    <m:r>
                      <a:rPr lang="en-US" altLang="zh-TW" sz="2400" b="0" i="1" smtClean="0">
                        <a:latin typeface="Cambria Math"/>
                      </a:rPr>
                      <m:t>⁡(</m:t>
                    </m:r>
                    <m:r>
                      <a:rPr lang="en-US" altLang="zh-TW" sz="2400" b="0" i="1" smtClean="0">
                        <a:latin typeface="Cambria Math"/>
                      </a:rPr>
                      <m:t>𝑀</m:t>
                    </m:r>
                    <m:r>
                      <a:rPr lang="en-US" altLang="zh-TW" sz="2400" b="0" i="1" smtClean="0">
                        <a:latin typeface="Cambria Math"/>
                      </a:rPr>
                      <m:t>|</m:t>
                    </m:r>
                    <m:r>
                      <a:rPr lang="en-US" altLang="zh-TW" sz="2400" b="0" i="1" smtClean="0">
                        <a:latin typeface="Cambria Math"/>
                      </a:rPr>
                      <m:t>𝐶𝑗</m:t>
                    </m:r>
                    <m:r>
                      <a:rPr lang="en-US" altLang="zh-TW" sz="2400" b="0" i="1" smtClean="0">
                        <a:latin typeface="Cambria Math"/>
                      </a:rPr>
                      <m:t>) =</m:t>
                    </m:r>
                    <m:f>
                      <m:fPr>
                        <m:ctrlPr>
                          <a:rPr lang="en-US" altLang="zh-TW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zh-TW" sz="2400" i="1">
                            <a:latin typeface="Cambria Math"/>
                          </a:rPr>
                          <m:t>𝑃</m:t>
                        </m:r>
                        <m:d>
                          <m:dPr>
                            <m:ctrlPr>
                              <a:rPr lang="en-US" altLang="zh-TW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zh-TW" sz="2400" b="0" i="1" smtClean="0">
                                <a:latin typeface="Cambria Math"/>
                              </a:rPr>
                              <m:t>𝐶</m:t>
                            </m:r>
                            <m:r>
                              <a:rPr lang="en-US" altLang="zh-TW" sz="2400" b="0" i="1" baseline="-25000" smtClean="0">
                                <a:latin typeface="Cambria Math"/>
                              </a:rPr>
                              <m:t>𝑗</m:t>
                            </m:r>
                          </m:e>
                          <m:e>
                            <m:r>
                              <a:rPr lang="en-US" altLang="zh-TW" sz="2400" i="1">
                                <a:latin typeface="Cambria Math"/>
                              </a:rPr>
                              <m:t>𝑀</m:t>
                            </m:r>
                          </m:e>
                        </m:d>
                        <m:r>
                          <a:rPr lang="en-US" altLang="zh-TW" sz="2400" i="1">
                            <a:latin typeface="Cambria Math"/>
                          </a:rPr>
                          <m:t> ∗ </m:t>
                        </m:r>
                        <m:r>
                          <a:rPr lang="en-US" altLang="zh-TW" sz="2400" i="1">
                            <a:latin typeface="Cambria Math"/>
                          </a:rPr>
                          <m:t>𝑃</m:t>
                        </m:r>
                        <m:r>
                          <a:rPr lang="en-US" altLang="zh-TW" sz="2400" i="1">
                            <a:latin typeface="Cambria Math"/>
                          </a:rPr>
                          <m:t>(</m:t>
                        </m:r>
                        <m:r>
                          <a:rPr lang="en-US" altLang="zh-TW" sz="2400" i="1">
                            <a:latin typeface="Cambria Math"/>
                          </a:rPr>
                          <m:t>𝑀</m:t>
                        </m:r>
                        <m:r>
                          <a:rPr lang="en-US" altLang="zh-TW" sz="2400" i="1"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n-US" altLang="zh-TW" sz="2400" i="1">
                            <a:latin typeface="Cambria Math"/>
                          </a:rPr>
                          <m:t>𝑃</m:t>
                        </m:r>
                        <m:d>
                          <m:dPr>
                            <m:ctrlPr>
                              <a:rPr lang="en-US" altLang="zh-TW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zh-TW" sz="2400" b="0" i="1" smtClean="0">
                                <a:latin typeface="Cambria Math"/>
                              </a:rPr>
                              <m:t>𝐶</m:t>
                            </m:r>
                            <m:r>
                              <a:rPr lang="en-US" altLang="zh-TW" sz="2400" b="0" i="1" baseline="-25000" smtClean="0">
                                <a:latin typeface="Cambria Math"/>
                              </a:rPr>
                              <m:t>𝑗</m:t>
                            </m:r>
                          </m:e>
                          <m:e>
                            <m:r>
                              <a:rPr lang="en-US" altLang="zh-TW" sz="2400" i="1">
                                <a:latin typeface="Cambria Math"/>
                              </a:rPr>
                              <m:t>𝑀</m:t>
                            </m:r>
                          </m:e>
                        </m:d>
                        <m:r>
                          <a:rPr lang="en-US" altLang="zh-TW" sz="2400" i="1">
                            <a:latin typeface="Cambria Math"/>
                          </a:rPr>
                          <m:t> ∗ </m:t>
                        </m:r>
                        <m:r>
                          <a:rPr lang="en-US" altLang="zh-TW" sz="2400" i="1">
                            <a:latin typeface="Cambria Math"/>
                          </a:rPr>
                          <m:t>𝑃</m:t>
                        </m:r>
                        <m:d>
                          <m:dPr>
                            <m:ctrlPr>
                              <a:rPr lang="en-US" altLang="zh-TW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zh-TW" sz="2400" i="1">
                                <a:latin typeface="Cambria Math"/>
                              </a:rPr>
                              <m:t>𝑀</m:t>
                            </m:r>
                          </m:e>
                        </m:d>
                        <m:r>
                          <a:rPr lang="en-US" altLang="zh-TW" sz="2400" i="1">
                            <a:latin typeface="Cambria Math"/>
                          </a:rPr>
                          <m:t> + </m:t>
                        </m:r>
                        <m:r>
                          <a:rPr lang="en-US" altLang="zh-TW" sz="2400" i="1">
                            <a:latin typeface="Cambria Math"/>
                          </a:rPr>
                          <m:t>𝑃</m:t>
                        </m:r>
                        <m:d>
                          <m:dPr>
                            <m:ctrlPr>
                              <a:rPr lang="en-US" altLang="zh-TW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zh-TW" sz="2400" b="0" i="1" smtClean="0">
                                <a:latin typeface="Cambria Math"/>
                              </a:rPr>
                              <m:t>𝐶</m:t>
                            </m:r>
                            <m:r>
                              <a:rPr lang="en-US" altLang="zh-TW" sz="2400" b="0" i="1" baseline="-25000" smtClean="0">
                                <a:latin typeface="Cambria Math"/>
                              </a:rPr>
                              <m:t>𝑗</m:t>
                            </m:r>
                          </m:e>
                          <m:e>
                            <m:r>
                              <a:rPr lang="en-US" altLang="zh-TW" sz="2400" i="1">
                                <a:latin typeface="Cambria Math"/>
                              </a:rPr>
                              <m:t>𝐵</m:t>
                            </m:r>
                          </m:e>
                        </m:d>
                        <m:r>
                          <a:rPr lang="en-US" altLang="zh-TW" sz="2400" i="1">
                            <a:latin typeface="Cambria Math"/>
                          </a:rPr>
                          <m:t> ∗ </m:t>
                        </m:r>
                        <m:r>
                          <a:rPr lang="en-US" altLang="zh-TW" sz="2400" i="1">
                            <a:latin typeface="Cambria Math"/>
                          </a:rPr>
                          <m:t>𝑃</m:t>
                        </m:r>
                        <m:r>
                          <a:rPr lang="en-US" altLang="zh-TW" sz="2400" i="1">
                            <a:latin typeface="Cambria Math"/>
                          </a:rPr>
                          <m:t>(</m:t>
                        </m:r>
                        <m:r>
                          <a:rPr lang="en-US" altLang="zh-TW" sz="2400" i="1">
                            <a:latin typeface="Cambria Math"/>
                          </a:rPr>
                          <m:t>𝐵</m:t>
                        </m:r>
                        <m:r>
                          <a:rPr lang="en-US" altLang="zh-TW" sz="2400" i="1">
                            <a:latin typeface="Cambria Math"/>
                          </a:rPr>
                          <m:t>)</m:t>
                        </m:r>
                      </m:den>
                    </m:f>
                  </m:oMath>
                </a14:m>
                <a:endParaRPr lang="en-US" altLang="zh-TW" sz="2800" dirty="0" smtClean="0"/>
              </a:p>
              <a:p>
                <a:r>
                  <a:rPr lang="en-US" altLang="zh-TW" sz="2800" dirty="0" smtClean="0"/>
                  <a:t>Find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TW" altLang="zh-TW" sz="24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TW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altLang="zh-TW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𝑠𝑖𝑔𝑛</m:t>
                        </m:r>
                      </m:sub>
                    </m:sSub>
                  </m:oMath>
                </a14:m>
                <a:r>
                  <a:rPr lang="en-US" altLang="zh-TW" sz="2800" dirty="0" smtClean="0"/>
                  <a:t>:</a:t>
                </a:r>
                <a:endParaRPr lang="en-US" altLang="zh-TW" sz="2800" dirty="0"/>
              </a:p>
              <a:p>
                <a:pPr marL="914400" lvl="1" indent="-457200">
                  <a:buClr>
                    <a:schemeClr val="tx1"/>
                  </a:buClr>
                  <a:buSzPct val="100000"/>
                  <a:buFont typeface="+mj-lt"/>
                  <a:buAutoNum type="arabicPeriod"/>
                </a:pPr>
                <a:r>
                  <a:rPr lang="en-US" altLang="zh-TW" sz="2400" dirty="0"/>
                  <a:t>For </a:t>
                </a:r>
                <a:r>
                  <a:rPr lang="zh-TW" altLang="en-US" sz="2400" dirty="0"/>
                  <a:t>𝑃</a:t>
                </a:r>
                <a:r>
                  <a:rPr lang="en-US" altLang="zh-TW" sz="2400" dirty="0" smtClean="0"/>
                  <a:t>(</a:t>
                </a:r>
                <a:r>
                  <a:rPr lang="en-US" altLang="zh-TW" sz="2400" i="1" dirty="0" err="1">
                    <a:latin typeface="Cambria Math"/>
                  </a:rPr>
                  <a:t>C</a:t>
                </a:r>
                <a:r>
                  <a:rPr lang="en-US" altLang="zh-TW" sz="2400" i="1" baseline="-25000" dirty="0" err="1">
                    <a:latin typeface="Cambria Math"/>
                  </a:rPr>
                  <a:t>j</a:t>
                </a:r>
                <a:r>
                  <a:rPr lang="en-US" altLang="zh-TW" sz="2400" i="1" baseline="-25000" dirty="0">
                    <a:latin typeface="Cambria Math"/>
                  </a:rPr>
                  <a:t> </a:t>
                </a:r>
                <a:r>
                  <a:rPr lang="zh-TW" altLang="en-US" sz="2400" dirty="0" smtClean="0"/>
                  <a:t>│</a:t>
                </a:r>
                <a:r>
                  <a:rPr lang="zh-TW" altLang="en-US" sz="2400" dirty="0"/>
                  <a:t>𝑀</a:t>
                </a:r>
                <a:r>
                  <a:rPr lang="en-US" altLang="zh-TW" sz="2400" dirty="0" smtClean="0"/>
                  <a:t>), count number of appearance </a:t>
                </a:r>
                <a:r>
                  <a:rPr lang="en-US" altLang="zh-TW" sz="2400" dirty="0"/>
                  <a:t>in the repackaged </a:t>
                </a:r>
                <a:r>
                  <a:rPr lang="en-US" altLang="zh-TW" sz="2400" dirty="0" smtClean="0"/>
                  <a:t>applications</a:t>
                </a:r>
              </a:p>
              <a:p>
                <a:pPr marL="914400" lvl="1" indent="-457200">
                  <a:buClrTx/>
                  <a:buSzPct val="100000"/>
                  <a:buFont typeface="+mj-lt"/>
                  <a:buAutoNum type="arabicPeriod"/>
                </a:pPr>
                <a:r>
                  <a:rPr lang="en-US" altLang="zh-TW" sz="2400" dirty="0"/>
                  <a:t>For </a:t>
                </a:r>
                <a:r>
                  <a:rPr lang="zh-TW" altLang="en-US" sz="2400" dirty="0"/>
                  <a:t>𝑃</a:t>
                </a:r>
                <a:r>
                  <a:rPr lang="en-US" altLang="zh-TW" sz="2400" dirty="0" smtClean="0"/>
                  <a:t>(</a:t>
                </a:r>
                <a:r>
                  <a:rPr lang="en-US" altLang="zh-TW" sz="2400" i="1" dirty="0" err="1">
                    <a:latin typeface="Cambria Math"/>
                  </a:rPr>
                  <a:t>C</a:t>
                </a:r>
                <a:r>
                  <a:rPr lang="en-US" altLang="zh-TW" sz="2400" i="1" baseline="-25000" dirty="0" err="1">
                    <a:latin typeface="Cambria Math"/>
                  </a:rPr>
                  <a:t>j</a:t>
                </a:r>
                <a:r>
                  <a:rPr lang="en-US" altLang="zh-TW" sz="2400" i="1" baseline="-25000" dirty="0">
                    <a:latin typeface="Cambria Math"/>
                  </a:rPr>
                  <a:t> </a:t>
                </a:r>
                <a:r>
                  <a:rPr lang="zh-TW" altLang="en-US" sz="2400" dirty="0" smtClean="0"/>
                  <a:t>│</a:t>
                </a:r>
                <a:r>
                  <a:rPr lang="en-US" altLang="zh-TW" sz="2400" i="1" dirty="0">
                    <a:latin typeface="Times New Roman" pitchFamily="18" charset="0"/>
                    <a:cs typeface="Times New Roman" pitchFamily="18" charset="0"/>
                  </a:rPr>
                  <a:t>B</a:t>
                </a:r>
                <a:r>
                  <a:rPr lang="en-US" altLang="zh-TW" sz="2400" dirty="0" smtClean="0"/>
                  <a:t>), count number of appearance </a:t>
                </a:r>
                <a:r>
                  <a:rPr lang="en-US" altLang="zh-TW" sz="2400" dirty="0"/>
                  <a:t>in the benign </a:t>
                </a:r>
                <a:r>
                  <a:rPr lang="en-US" altLang="zh-TW" sz="2400" dirty="0" smtClean="0"/>
                  <a:t>applications</a:t>
                </a:r>
              </a:p>
            </p:txBody>
          </p:sp>
        </mc:Choice>
        <mc:Fallback xmlns="">
          <p:sp>
            <p:nvSpPr>
              <p:cNvPr id="2" name="內容版面配置區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99616"/>
                <a:ext cx="8579296" cy="3801592"/>
              </a:xfrm>
              <a:blipFill rotWithShape="1">
                <a:blip r:embed="rId3"/>
                <a:stretch>
                  <a:fillRect l="-213" t="-3205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08B15-B12B-4948-AA87-08CCCCC6C7BE}" type="slidenum">
              <a:rPr lang="zh-TW" altLang="en-US" smtClean="0"/>
              <a:t>14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Solution Approach</a:t>
            </a:r>
            <a:b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</a:br>
            <a:r>
              <a:rPr lang="en-US" altLang="zh-TW" sz="3100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Evaluation </a:t>
            </a:r>
            <a:r>
              <a:rPr lang="en-US" altLang="zh-TW" sz="3100" dirty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- Bayes probability model</a:t>
            </a:r>
            <a:endParaRPr lang="zh-TW" altLang="en-US" sz="3100" dirty="0">
              <a:solidFill>
                <a:schemeClr val="tx1"/>
              </a:solidFill>
              <a:effectLst>
                <a:glow>
                  <a:schemeClr val="tx2"/>
                </a:glow>
              </a:effectLst>
            </a:endParaRPr>
          </a:p>
        </p:txBody>
      </p:sp>
      <p:sp>
        <p:nvSpPr>
          <p:cNvPr id="6" name="矩形 5"/>
          <p:cNvSpPr/>
          <p:nvPr/>
        </p:nvSpPr>
        <p:spPr>
          <a:xfrm>
            <a:off x="6200955" y="2996952"/>
            <a:ext cx="2924587" cy="6480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418" b="6388"/>
          <a:stretch/>
        </p:blipFill>
        <p:spPr bwMode="auto">
          <a:xfrm>
            <a:off x="1475656" y="5157192"/>
            <a:ext cx="6075665" cy="1350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418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08B15-B12B-4948-AA87-08CCCCC6C7BE}" type="slidenum">
              <a:rPr lang="zh-TW" altLang="en-US" smtClean="0"/>
              <a:t>15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Evaluation</a:t>
            </a:r>
            <a: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/>
            </a:r>
            <a:b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</a:br>
            <a:r>
              <a:rPr lang="en-US" altLang="zh-TW" sz="3100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Experiment Environment</a:t>
            </a:r>
            <a:endParaRPr lang="zh-TW" altLang="en-US" sz="3100" dirty="0">
              <a:solidFill>
                <a:schemeClr val="tx1"/>
              </a:solidFill>
              <a:effectLst>
                <a:glow>
                  <a:schemeClr val="tx2"/>
                </a:glow>
              </a:effectLst>
            </a:endParaRPr>
          </a:p>
        </p:txBody>
      </p:sp>
      <p:sp>
        <p:nvSpPr>
          <p:cNvPr id="7" name="內容版面配置區 2"/>
          <p:cNvSpPr txBox="1">
            <a:spLocks/>
          </p:cNvSpPr>
          <p:nvPr/>
        </p:nvSpPr>
        <p:spPr>
          <a:xfrm>
            <a:off x="457200" y="1600200"/>
            <a:ext cx="8229600" cy="4709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Wingdings 2" pitchFamily="18" charset="2"/>
              <a:buChar char="¥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SzPct val="60000"/>
              <a:buFont typeface="Wingdings 2" pitchFamily="18" charset="2"/>
              <a:buChar char="¥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57000"/>
              <a:buFont typeface="Wingdings 2" pitchFamily="18" charset="2"/>
              <a:buChar char="¥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SzPct val="55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50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TW" altLang="en-US" sz="2000" dirty="0"/>
          </a:p>
        </p:txBody>
      </p:sp>
      <p:sp>
        <p:nvSpPr>
          <p:cNvPr id="6" name="內容版面配置區 1"/>
          <p:cNvSpPr>
            <a:spLocks noGrp="1"/>
          </p:cNvSpPr>
          <p:nvPr>
            <p:ph idx="1"/>
          </p:nvPr>
        </p:nvSpPr>
        <p:spPr>
          <a:xfrm>
            <a:off x="457200" y="1499616"/>
            <a:ext cx="8579296" cy="4626547"/>
          </a:xfrm>
        </p:spPr>
        <p:txBody>
          <a:bodyPr>
            <a:normAutofit/>
          </a:bodyPr>
          <a:lstStyle/>
          <a:p>
            <a:r>
              <a:rPr lang="en-US" altLang="zh-TW" sz="2000" dirty="0" smtClean="0"/>
              <a:t>Use Android 2.1 as the emulator platform</a:t>
            </a:r>
          </a:p>
          <a:p>
            <a:pPr lvl="1"/>
            <a:r>
              <a:rPr lang="en-US" altLang="zh-TW" sz="1800" dirty="0"/>
              <a:t>Built new environment for each sample</a:t>
            </a:r>
          </a:p>
          <a:p>
            <a:pPr lvl="1"/>
            <a:r>
              <a:rPr lang="en-US" altLang="zh-TW" sz="1800" dirty="0" smtClean="0"/>
              <a:t>The emulator is continuously </a:t>
            </a:r>
            <a:r>
              <a:rPr lang="en-US" altLang="zh-TW" sz="1800" dirty="0"/>
              <a:t>connected</a:t>
            </a:r>
            <a:r>
              <a:rPr lang="en-US" altLang="zh-TW" sz="1800" dirty="0" smtClean="0"/>
              <a:t> to Internet</a:t>
            </a:r>
          </a:p>
          <a:p>
            <a:pPr lvl="1"/>
            <a:r>
              <a:rPr lang="en-US" altLang="zh-TW" sz="1800" dirty="0" smtClean="0"/>
              <a:t>C&amp;C and File Download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25" y="2924944"/>
            <a:ext cx="6048350" cy="3763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565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08B15-B12B-4948-AA87-08CCCCC6C7BE}" type="slidenum">
              <a:rPr lang="zh-TW" altLang="en-US" smtClean="0"/>
              <a:t>16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Evaluation</a:t>
            </a:r>
            <a: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/>
            </a:r>
            <a:b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</a:br>
            <a:r>
              <a:rPr lang="en-US" altLang="zh-TW" sz="3100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Number of Samples</a:t>
            </a:r>
            <a:endParaRPr lang="zh-TW" altLang="en-US" sz="3100" dirty="0">
              <a:solidFill>
                <a:schemeClr val="tx1"/>
              </a:solidFill>
              <a:effectLst>
                <a:glow>
                  <a:schemeClr val="tx2"/>
                </a:glow>
              </a:effectLst>
            </a:endParaRPr>
          </a:p>
        </p:txBody>
      </p:sp>
      <p:sp>
        <p:nvSpPr>
          <p:cNvPr id="7" name="內容版面配置區 2"/>
          <p:cNvSpPr txBox="1">
            <a:spLocks/>
          </p:cNvSpPr>
          <p:nvPr/>
        </p:nvSpPr>
        <p:spPr>
          <a:xfrm>
            <a:off x="457200" y="1600200"/>
            <a:ext cx="8229600" cy="4709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Wingdings 2" pitchFamily="18" charset="2"/>
              <a:buChar char="¥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SzPct val="60000"/>
              <a:buFont typeface="Wingdings 2" pitchFamily="18" charset="2"/>
              <a:buChar char="¥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57000"/>
              <a:buFont typeface="Wingdings 2" pitchFamily="18" charset="2"/>
              <a:buChar char="¥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SzPct val="55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50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TW" altLang="en-US" sz="2000" dirty="0"/>
          </a:p>
        </p:txBody>
      </p:sp>
      <p:sp>
        <p:nvSpPr>
          <p:cNvPr id="8" name="內容版面配置區 1"/>
          <p:cNvSpPr>
            <a:spLocks noGrp="1"/>
          </p:cNvSpPr>
          <p:nvPr>
            <p:ph idx="1"/>
          </p:nvPr>
        </p:nvSpPr>
        <p:spPr>
          <a:xfrm>
            <a:off x="457200" y="1499616"/>
            <a:ext cx="8579296" cy="4626547"/>
          </a:xfrm>
        </p:spPr>
        <p:txBody>
          <a:bodyPr>
            <a:normAutofit/>
          </a:bodyPr>
          <a:lstStyle/>
          <a:p>
            <a:r>
              <a:rPr lang="en-US" altLang="zh-TW" sz="2400" dirty="0" smtClean="0"/>
              <a:t>For Repackaged Applications: </a:t>
            </a:r>
          </a:p>
          <a:p>
            <a:pPr lvl="1"/>
            <a:r>
              <a:rPr lang="en-US" altLang="zh-TW" sz="2000" dirty="0" smtClean="0"/>
              <a:t>5 </a:t>
            </a:r>
            <a:r>
              <a:rPr lang="en-US" altLang="zh-TW" sz="2000" dirty="0"/>
              <a:t>different repackaged application types</a:t>
            </a:r>
          </a:p>
          <a:p>
            <a:pPr lvl="1"/>
            <a:r>
              <a:rPr lang="en-US" altLang="zh-TW" sz="2000" dirty="0"/>
              <a:t>Divide into </a:t>
            </a:r>
            <a:r>
              <a:rPr lang="en-US" altLang="zh-TW" sz="2000" dirty="0" smtClean="0"/>
              <a:t>2 </a:t>
            </a:r>
            <a:r>
              <a:rPr lang="en-US" altLang="zh-TW" sz="2000" dirty="0"/>
              <a:t>parts for training and evaluation</a:t>
            </a:r>
          </a:p>
          <a:p>
            <a:r>
              <a:rPr lang="en-US" altLang="zh-TW" sz="2400" dirty="0"/>
              <a:t>For Benign Applications:</a:t>
            </a:r>
          </a:p>
          <a:p>
            <a:pPr lvl="1"/>
            <a:r>
              <a:rPr lang="en-US" altLang="zh-TW" sz="2000" dirty="0" smtClean="0"/>
              <a:t>300 </a:t>
            </a:r>
            <a:r>
              <a:rPr lang="en-US" altLang="zh-TW" sz="2000" dirty="0"/>
              <a:t>applications for training</a:t>
            </a:r>
          </a:p>
          <a:p>
            <a:pPr lvl="1"/>
            <a:r>
              <a:rPr lang="en-US" altLang="zh-TW" sz="2000" dirty="0" smtClean="0"/>
              <a:t>100 </a:t>
            </a:r>
            <a:r>
              <a:rPr lang="en-US" altLang="zh-TW" sz="2000" dirty="0"/>
              <a:t>applications for evaluation</a:t>
            </a:r>
          </a:p>
          <a:p>
            <a:endParaRPr lang="en-US" altLang="zh-TW" sz="2400" dirty="0" smtClean="0"/>
          </a:p>
          <a:p>
            <a:r>
              <a:rPr lang="en-US" altLang="zh-TW" sz="2400" dirty="0" smtClean="0"/>
              <a:t>For each application sample:</a:t>
            </a:r>
          </a:p>
          <a:p>
            <a:pPr lvl="1"/>
            <a:r>
              <a:rPr lang="en-US" altLang="zh-TW" sz="2000" dirty="0" smtClean="0"/>
              <a:t>Record for </a:t>
            </a:r>
            <a:r>
              <a:rPr lang="en-US" altLang="zh-TW" sz="2000" dirty="0"/>
              <a:t>3 </a:t>
            </a:r>
            <a:r>
              <a:rPr lang="en-US" altLang="zh-TW" sz="2000" dirty="0" smtClean="0"/>
              <a:t>minutes.</a:t>
            </a:r>
          </a:p>
          <a:p>
            <a:pPr lvl="1"/>
            <a:r>
              <a:rPr lang="en-US" altLang="zh-TW" sz="2000" dirty="0" smtClean="0"/>
              <a:t>Record </a:t>
            </a:r>
            <a:r>
              <a:rPr lang="en-US" altLang="zh-TW" sz="2000" dirty="0"/>
              <a:t>the first 5000 system calls of each </a:t>
            </a:r>
            <a:r>
              <a:rPr lang="en-US" altLang="zh-TW" sz="2000" dirty="0" smtClean="0"/>
              <a:t>thread.</a:t>
            </a:r>
          </a:p>
          <a:p>
            <a:pPr lvl="1"/>
            <a:r>
              <a:rPr lang="en-US" altLang="zh-TW" sz="2000" dirty="0" smtClean="0"/>
              <a:t>Only </a:t>
            </a:r>
            <a:r>
              <a:rPr lang="en-US" altLang="zh-TW" sz="2000" dirty="0"/>
              <a:t>few threads can generate more than 5000 system calls in 3minutes.</a:t>
            </a:r>
            <a:endParaRPr lang="en-US" altLang="zh-TW" sz="2000" dirty="0" smtClean="0"/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5454636"/>
              </p:ext>
            </p:extLst>
          </p:nvPr>
        </p:nvGraphicFramePr>
        <p:xfrm>
          <a:off x="4788024" y="2780928"/>
          <a:ext cx="4176464" cy="218948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088232"/>
                <a:gridCol w="2088232"/>
              </a:tblGrid>
              <a:tr h="298832">
                <a:tc>
                  <a:txBody>
                    <a:bodyPr/>
                    <a:lstStyle/>
                    <a:p>
                      <a:r>
                        <a:rPr lang="en-US" altLang="zh-TW" sz="1600" dirty="0" smtClean="0"/>
                        <a:t>Malware(Number)</a:t>
                      </a:r>
                      <a:endParaRPr lang="zh-TW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600" dirty="0" smtClean="0"/>
                        <a:t>Discovered</a:t>
                      </a:r>
                      <a:r>
                        <a:rPr lang="en-US" altLang="zh-TW" sz="1600" baseline="0" dirty="0" smtClean="0"/>
                        <a:t> Month</a:t>
                      </a:r>
                      <a:endParaRPr lang="zh-TW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sz="16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Kmin</a:t>
                      </a:r>
                      <a:r>
                        <a:rPr lang="en-US" altLang="zh-TW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altLang="zh-TW" sz="1600" i="0" dirty="0" smtClean="0">
                          <a:latin typeface="Times New Roman" pitchFamily="18" charset="0"/>
                          <a:cs typeface="Times New Roman" pitchFamily="18" charset="0"/>
                        </a:rPr>
                        <a:t>(19)</a:t>
                      </a:r>
                      <a:endParaRPr lang="zh-TW" altLang="en-US" sz="16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2011/10</a:t>
                      </a:r>
                      <a:endParaRPr lang="zh-TW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sz="16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Geinimi</a:t>
                      </a:r>
                      <a:r>
                        <a:rPr lang="en-US" altLang="zh-TW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altLang="zh-TW" sz="1600" i="0" dirty="0" smtClean="0">
                          <a:latin typeface="Times New Roman" pitchFamily="18" charset="0"/>
                          <a:cs typeface="Times New Roman" pitchFamily="18" charset="0"/>
                        </a:rPr>
                        <a:t>(15)</a:t>
                      </a:r>
                      <a:endParaRPr lang="zh-TW" altLang="en-US" sz="16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2010/12</a:t>
                      </a:r>
                      <a:endParaRPr lang="zh-TW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sz="16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DroidDream</a:t>
                      </a:r>
                      <a:r>
                        <a:rPr lang="en-US" altLang="zh-TW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altLang="zh-TW" sz="1600" i="0" dirty="0" smtClean="0">
                          <a:latin typeface="Times New Roman" pitchFamily="18" charset="0"/>
                          <a:cs typeface="Times New Roman" pitchFamily="18" charset="0"/>
                        </a:rPr>
                        <a:t>(8)</a:t>
                      </a:r>
                      <a:endParaRPr lang="zh-TW" altLang="en-US" sz="16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2011/03</a:t>
                      </a:r>
                      <a:endParaRPr lang="zh-TW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sz="16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BaseBridge</a:t>
                      </a:r>
                      <a:r>
                        <a:rPr lang="en-US" altLang="zh-TW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altLang="zh-TW" sz="1600" i="0" dirty="0" smtClean="0">
                          <a:latin typeface="Times New Roman" pitchFamily="18" charset="0"/>
                          <a:cs typeface="Times New Roman" pitchFamily="18" charset="0"/>
                        </a:rPr>
                        <a:t>(7)</a:t>
                      </a:r>
                      <a:endParaRPr lang="zh-TW" altLang="en-US" sz="16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2011/06</a:t>
                      </a:r>
                      <a:endParaRPr lang="zh-TW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sz="16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DroidDream</a:t>
                      </a:r>
                      <a:r>
                        <a:rPr lang="en-US" altLang="zh-TW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Light </a:t>
                      </a:r>
                      <a:r>
                        <a:rPr lang="en-US" altLang="zh-TW" sz="1600" i="0" dirty="0" smtClean="0">
                          <a:latin typeface="Times New Roman" pitchFamily="18" charset="0"/>
                          <a:cs typeface="Times New Roman" pitchFamily="18" charset="0"/>
                        </a:rPr>
                        <a:t>(5)</a:t>
                      </a:r>
                      <a:endParaRPr lang="zh-TW" altLang="en-US" sz="16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2011/05</a:t>
                      </a:r>
                      <a:endParaRPr lang="zh-TW" alt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680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08B15-B12B-4948-AA87-08CCCCC6C7BE}" type="slidenum">
              <a:rPr lang="zh-TW" altLang="en-US" smtClean="0"/>
              <a:t>17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Evaluation</a:t>
            </a:r>
            <a: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/>
            </a:r>
            <a:b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</a:br>
            <a:r>
              <a:rPr lang="en-US" altLang="zh-TW" sz="3100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Number of Recorded and Extracted Subsequences</a:t>
            </a:r>
            <a:endParaRPr lang="zh-TW" altLang="en-US" sz="3100" dirty="0">
              <a:solidFill>
                <a:schemeClr val="tx1"/>
              </a:solidFill>
              <a:effectLst>
                <a:glow>
                  <a:schemeClr val="tx2"/>
                </a:glow>
              </a:effectLst>
            </a:endParaRPr>
          </a:p>
        </p:txBody>
      </p:sp>
      <p:sp>
        <p:nvSpPr>
          <p:cNvPr id="7" name="內容版面配置區 2"/>
          <p:cNvSpPr txBox="1">
            <a:spLocks/>
          </p:cNvSpPr>
          <p:nvPr/>
        </p:nvSpPr>
        <p:spPr>
          <a:xfrm>
            <a:off x="457200" y="1600200"/>
            <a:ext cx="8229600" cy="4709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Wingdings 2" pitchFamily="18" charset="2"/>
              <a:buChar char="¥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SzPct val="60000"/>
              <a:buFont typeface="Wingdings 2" pitchFamily="18" charset="2"/>
              <a:buChar char="¥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57000"/>
              <a:buFont typeface="Wingdings 2" pitchFamily="18" charset="2"/>
              <a:buChar char="¥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SzPct val="55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50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TW" altLang="en-US" sz="2000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1317134"/>
              </p:ext>
            </p:extLst>
          </p:nvPr>
        </p:nvGraphicFramePr>
        <p:xfrm>
          <a:off x="477888" y="1600200"/>
          <a:ext cx="8208912" cy="4235326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512168"/>
                <a:gridCol w="1674186"/>
                <a:gridCol w="1674186"/>
                <a:gridCol w="1674186"/>
                <a:gridCol w="1674186"/>
              </a:tblGrid>
              <a:tr h="1034926">
                <a:tc>
                  <a:txBody>
                    <a:bodyPr/>
                    <a:lstStyle/>
                    <a:p>
                      <a:r>
                        <a:rPr lang="en-US" altLang="zh-TW" sz="1600" dirty="0" smtClean="0"/>
                        <a:t>Name</a:t>
                      </a:r>
                      <a:endParaRPr lang="zh-TW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600" dirty="0" smtClean="0"/>
                        <a:t>Number of Samples</a:t>
                      </a:r>
                    </a:p>
                    <a:p>
                      <a:r>
                        <a:rPr lang="en-US" altLang="zh-TW" sz="1600" dirty="0" smtClean="0"/>
                        <a:t>(For Training)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dirty="0" smtClean="0"/>
                        <a:t>Number of Samples</a:t>
                      </a:r>
                    </a:p>
                    <a:p>
                      <a:r>
                        <a:rPr lang="en-US" altLang="zh-TW" sz="1600" dirty="0" smtClean="0"/>
                        <a:t>(For Evaluation)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600" dirty="0" smtClean="0"/>
                        <a:t>Number of Recorded Sequences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600" dirty="0" smtClean="0"/>
                        <a:t>Number of Extracted Subsequences</a:t>
                      </a:r>
                    </a:p>
                  </a:txBody>
                  <a:tcPr/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en-US" altLang="zh-TW" sz="18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Kmin</a:t>
                      </a:r>
                      <a:endParaRPr lang="zh-TW" altLang="en-US" sz="18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 smtClean="0"/>
                        <a:t>10</a:t>
                      </a:r>
                      <a:endParaRPr lang="zh-TW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 smtClean="0"/>
                        <a:t>9</a:t>
                      </a:r>
                      <a:endParaRPr lang="zh-TW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 smtClean="0"/>
                        <a:t>181</a:t>
                      </a:r>
                      <a:endParaRPr lang="zh-TW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 smtClean="0"/>
                        <a:t>241</a:t>
                      </a:r>
                      <a:endParaRPr lang="zh-TW" altLang="en-US" sz="2400" dirty="0"/>
                    </a:p>
                  </a:txBody>
                  <a:tcPr/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en-US" altLang="zh-TW" sz="18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Geimini</a:t>
                      </a:r>
                      <a:endParaRPr lang="zh-TW" altLang="en-US" sz="18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 smtClean="0"/>
                        <a:t>8</a:t>
                      </a:r>
                      <a:endParaRPr lang="zh-TW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 smtClean="0"/>
                        <a:t>7</a:t>
                      </a:r>
                      <a:endParaRPr lang="zh-TW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 smtClean="0"/>
                        <a:t>95</a:t>
                      </a:r>
                      <a:endParaRPr lang="zh-TW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 smtClean="0"/>
                        <a:t>156</a:t>
                      </a:r>
                      <a:endParaRPr lang="zh-TW" altLang="en-US" sz="2400" dirty="0"/>
                    </a:p>
                  </a:txBody>
                  <a:tcPr/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en-US" altLang="zh-TW" sz="18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DroidDream</a:t>
                      </a:r>
                      <a:endParaRPr lang="zh-TW" altLang="en-US" sz="18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 smtClean="0"/>
                        <a:t>4</a:t>
                      </a:r>
                      <a:endParaRPr lang="zh-TW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 smtClean="0"/>
                        <a:t>4</a:t>
                      </a:r>
                      <a:endParaRPr lang="zh-TW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 smtClean="0"/>
                        <a:t>90</a:t>
                      </a:r>
                      <a:endParaRPr lang="zh-TW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 smtClean="0"/>
                        <a:t>105</a:t>
                      </a:r>
                      <a:endParaRPr lang="zh-TW" altLang="en-US" sz="2400" dirty="0"/>
                    </a:p>
                  </a:txBody>
                  <a:tcPr/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en-US" altLang="zh-TW" sz="18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Basebridge</a:t>
                      </a:r>
                      <a:endParaRPr lang="zh-TW" altLang="en-US" sz="18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 smtClean="0"/>
                        <a:t>4</a:t>
                      </a:r>
                      <a:endParaRPr lang="zh-TW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 smtClean="0"/>
                        <a:t>3</a:t>
                      </a:r>
                      <a:endParaRPr lang="zh-TW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 smtClean="0"/>
                        <a:t>86</a:t>
                      </a:r>
                      <a:endParaRPr lang="zh-TW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 smtClean="0"/>
                        <a:t>74</a:t>
                      </a:r>
                      <a:endParaRPr lang="zh-TW" altLang="en-US" sz="2400" dirty="0"/>
                    </a:p>
                  </a:txBody>
                  <a:tcPr/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en-US" altLang="zh-TW" sz="18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DroidDream</a:t>
                      </a:r>
                      <a:r>
                        <a:rPr lang="en-US" altLang="zh-TW" sz="18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Light</a:t>
                      </a:r>
                      <a:endParaRPr lang="zh-TW" altLang="en-US" sz="18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 smtClean="0"/>
                        <a:t>3</a:t>
                      </a:r>
                      <a:endParaRPr lang="zh-TW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 smtClean="0"/>
                        <a:t>2</a:t>
                      </a:r>
                      <a:endParaRPr lang="zh-TW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 smtClean="0"/>
                        <a:t>30</a:t>
                      </a:r>
                      <a:endParaRPr lang="zh-TW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 smtClean="0"/>
                        <a:t>28</a:t>
                      </a:r>
                      <a:endParaRPr lang="zh-TW" alt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弧形箭號 (上彎) 1"/>
          <p:cNvSpPr/>
          <p:nvPr/>
        </p:nvSpPr>
        <p:spPr>
          <a:xfrm>
            <a:off x="2555776" y="5877272"/>
            <a:ext cx="3240360" cy="432048"/>
          </a:xfrm>
          <a:prstGeom prst="curved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8" name="弧形箭號 (上彎) 7"/>
          <p:cNvSpPr/>
          <p:nvPr/>
        </p:nvSpPr>
        <p:spPr>
          <a:xfrm>
            <a:off x="6372944" y="5877272"/>
            <a:ext cx="1583432" cy="432048"/>
          </a:xfrm>
          <a:prstGeom prst="curved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3313508" y="6309320"/>
            <a:ext cx="1724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Recording Phase</a:t>
            </a:r>
            <a:endParaRPr lang="zh-TW" altLang="en-US" dirty="0"/>
          </a:p>
        </p:txBody>
      </p:sp>
      <p:sp>
        <p:nvSpPr>
          <p:cNvPr id="9" name="文字方塊 8"/>
          <p:cNvSpPr txBox="1"/>
          <p:nvPr/>
        </p:nvSpPr>
        <p:spPr>
          <a:xfrm>
            <a:off x="6291664" y="6309320"/>
            <a:ext cx="1745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Extraction Phase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36698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圖表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1368442"/>
              </p:ext>
            </p:extLst>
          </p:nvPr>
        </p:nvGraphicFramePr>
        <p:xfrm>
          <a:off x="395536" y="1939787"/>
          <a:ext cx="8352928" cy="27133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內容版面配置區 1"/>
          <p:cNvSpPr>
            <a:spLocks noGrp="1"/>
          </p:cNvSpPr>
          <p:nvPr>
            <p:ph idx="1"/>
          </p:nvPr>
        </p:nvSpPr>
        <p:spPr>
          <a:xfrm>
            <a:off x="457200" y="1499616"/>
            <a:ext cx="8579296" cy="4626547"/>
          </a:xfrm>
        </p:spPr>
        <p:txBody>
          <a:bodyPr>
            <a:normAutofit/>
          </a:bodyPr>
          <a:lstStyle/>
          <a:p>
            <a:r>
              <a:rPr lang="en-US" altLang="zh-TW" sz="2000" dirty="0"/>
              <a:t>Probability </a:t>
            </a:r>
            <a:r>
              <a:rPr lang="en-US" altLang="zh-TW" sz="2000" dirty="0" smtClean="0"/>
              <a:t>Distribution (With 300 benign samples)</a:t>
            </a:r>
          </a:p>
          <a:p>
            <a:endParaRPr lang="en-US" altLang="zh-TW" sz="2000" dirty="0" smtClean="0"/>
          </a:p>
          <a:p>
            <a:endParaRPr lang="en-US" altLang="zh-TW" sz="2000" dirty="0"/>
          </a:p>
          <a:p>
            <a:endParaRPr lang="en-US" altLang="zh-TW" sz="2000" dirty="0" smtClean="0"/>
          </a:p>
          <a:p>
            <a:endParaRPr lang="en-US" altLang="zh-TW" sz="2000" dirty="0"/>
          </a:p>
          <a:p>
            <a:endParaRPr lang="en-US" altLang="zh-TW" sz="2000" dirty="0" smtClean="0"/>
          </a:p>
          <a:p>
            <a:endParaRPr lang="en-US" altLang="zh-TW" sz="2000" dirty="0"/>
          </a:p>
          <a:p>
            <a:endParaRPr lang="en-US" altLang="zh-TW" sz="2000" dirty="0" smtClean="0"/>
          </a:p>
          <a:p>
            <a:endParaRPr lang="en-US" altLang="zh-TW" sz="2000" dirty="0"/>
          </a:p>
          <a:p>
            <a:r>
              <a:rPr lang="en-US" altLang="zh-TW" sz="2000" dirty="0" smtClean="0"/>
              <a:t>Number </a:t>
            </a:r>
            <a:r>
              <a:rPr lang="en-US" altLang="zh-TW" sz="2000" dirty="0"/>
              <a:t>of Subsequences of 100% Probability</a:t>
            </a:r>
            <a:endParaRPr lang="en-US" altLang="zh-TW" sz="2000" dirty="0" smtClean="0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08B15-B12B-4948-AA87-08CCCCC6C7BE}" type="slidenum">
              <a:rPr lang="zh-TW" altLang="en-US" smtClean="0"/>
              <a:t>18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Evaluation</a:t>
            </a:r>
            <a:b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</a:br>
            <a:r>
              <a:rPr lang="en-US" altLang="zh-TW" sz="3100" dirty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Probability Distribution of </a:t>
            </a:r>
            <a:r>
              <a:rPr lang="en-US" altLang="zh-TW" sz="3100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Subsequences</a:t>
            </a:r>
            <a:endParaRPr lang="zh-TW" altLang="en-US" sz="3100" dirty="0">
              <a:solidFill>
                <a:schemeClr val="tx1"/>
              </a:solidFill>
              <a:effectLst>
                <a:glow>
                  <a:schemeClr val="tx2"/>
                </a:glow>
              </a:effectLst>
            </a:endParaRPr>
          </a:p>
        </p:txBody>
      </p:sp>
      <p:sp>
        <p:nvSpPr>
          <p:cNvPr id="7" name="內容版面配置區 2"/>
          <p:cNvSpPr txBox="1">
            <a:spLocks/>
          </p:cNvSpPr>
          <p:nvPr/>
        </p:nvSpPr>
        <p:spPr>
          <a:xfrm>
            <a:off x="457200" y="1600200"/>
            <a:ext cx="8229600" cy="4709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Wingdings 2" pitchFamily="18" charset="2"/>
              <a:buChar char="¥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SzPct val="60000"/>
              <a:buFont typeface="Wingdings 2" pitchFamily="18" charset="2"/>
              <a:buChar char="¥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57000"/>
              <a:buFont typeface="Wingdings 2" pitchFamily="18" charset="2"/>
              <a:buChar char="¥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SzPct val="55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50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TW" altLang="en-US" sz="2000" dirty="0"/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6693784"/>
              </p:ext>
            </p:extLst>
          </p:nvPr>
        </p:nvGraphicFramePr>
        <p:xfrm>
          <a:off x="358594" y="5157192"/>
          <a:ext cx="8426812" cy="1008112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381396"/>
                <a:gridCol w="809667"/>
                <a:gridCol w="1010070"/>
                <a:gridCol w="1111885"/>
                <a:gridCol w="1284994"/>
                <a:gridCol w="1828800"/>
              </a:tblGrid>
              <a:tr h="373375">
                <a:tc>
                  <a:txBody>
                    <a:bodyPr/>
                    <a:lstStyle/>
                    <a:p>
                      <a:pPr marL="304800" indent="-304800" algn="l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Malware Type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400" i="1" kern="1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Kmin</a:t>
                      </a:r>
                      <a:endParaRPr lang="zh-TW" sz="1400" i="1" kern="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400" i="1" kern="1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Geinimi</a:t>
                      </a:r>
                      <a:endParaRPr lang="zh-TW" sz="1400" i="1" kern="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400" i="1" kern="1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DroidDream</a:t>
                      </a:r>
                      <a:endParaRPr lang="zh-TW" sz="1400" i="1" kern="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400" i="1" kern="1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BaseBridge</a:t>
                      </a:r>
                      <a:endParaRPr lang="zh-TW" sz="1400" i="1" kern="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400" i="1" kern="1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DroidDream</a:t>
                      </a:r>
                      <a:r>
                        <a:rPr lang="en-US" sz="1400" i="1" kern="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Light</a:t>
                      </a:r>
                      <a:endParaRPr lang="zh-TW" sz="1400" i="1" kern="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34737">
                <a:tc>
                  <a:txBody>
                    <a:bodyPr/>
                    <a:lstStyle/>
                    <a:p>
                      <a:pPr marL="304800" indent="-304800" algn="l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Number of Subsequences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2000" kern="100" dirty="0" smtClean="0">
                          <a:effectLst/>
                        </a:rPr>
                        <a:t>158</a:t>
                      </a:r>
                      <a:endParaRPr lang="zh-TW" sz="20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2000" kern="100" dirty="0" smtClean="0">
                          <a:effectLst/>
                        </a:rPr>
                        <a:t>28</a:t>
                      </a:r>
                      <a:endParaRPr lang="zh-TW" sz="20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2000" kern="100" dirty="0" smtClean="0">
                          <a:effectLst/>
                        </a:rPr>
                        <a:t>9</a:t>
                      </a:r>
                      <a:endParaRPr lang="zh-TW" sz="20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3</a:t>
                      </a:r>
                      <a:endParaRPr lang="zh-TW" sz="20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3</a:t>
                      </a:r>
                      <a:endParaRPr lang="zh-TW" sz="20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0" name="矩形圖說文字 9"/>
          <p:cNvSpPr/>
          <p:nvPr/>
        </p:nvSpPr>
        <p:spPr>
          <a:xfrm>
            <a:off x="3203848" y="2260884"/>
            <a:ext cx="3528392" cy="880084"/>
          </a:xfrm>
          <a:prstGeom prst="wedgeRectCallout">
            <a:avLst>
              <a:gd name="adj1" fmla="val 89374"/>
              <a:gd name="adj2" fmla="val 14719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Most of subsequences are distributed at the interval </a:t>
            </a:r>
            <a:r>
              <a:rPr lang="en-US" altLang="zh-TW" dirty="0" smtClean="0"/>
              <a:t>5%~</a:t>
            </a:r>
            <a:r>
              <a:rPr lang="en-US" altLang="zh-TW" dirty="0"/>
              <a:t>15% and 100%.</a:t>
            </a:r>
            <a:endParaRPr lang="zh-TW" altLang="en-US" dirty="0"/>
          </a:p>
        </p:txBody>
      </p:sp>
      <p:sp>
        <p:nvSpPr>
          <p:cNvPr id="11" name="矩形圖說文字 10"/>
          <p:cNvSpPr/>
          <p:nvPr/>
        </p:nvSpPr>
        <p:spPr>
          <a:xfrm>
            <a:off x="3203848" y="2260884"/>
            <a:ext cx="3528392" cy="880084"/>
          </a:xfrm>
          <a:prstGeom prst="wedgeRectCallout">
            <a:avLst>
              <a:gd name="adj1" fmla="val -90235"/>
              <a:gd name="adj2" fmla="val 21934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Most </a:t>
            </a:r>
            <a:r>
              <a:rPr lang="en-US" altLang="zh-TW" dirty="0" smtClean="0"/>
              <a:t>subsequences </a:t>
            </a:r>
            <a:r>
              <a:rPr lang="en-US" altLang="zh-TW" dirty="0"/>
              <a:t>are distributed at the interval </a:t>
            </a:r>
            <a:r>
              <a:rPr lang="en-US" altLang="zh-TW" dirty="0" smtClean="0"/>
              <a:t>5%~</a:t>
            </a:r>
            <a:r>
              <a:rPr lang="en-US" altLang="zh-TW" dirty="0"/>
              <a:t>15% and 100%.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9035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>
          <a:xfrm>
            <a:off x="460248" y="6304235"/>
            <a:ext cx="2133600" cy="365125"/>
          </a:xfrm>
        </p:spPr>
        <p:txBody>
          <a:bodyPr/>
          <a:lstStyle/>
          <a:p>
            <a:fld id="{F9C08B15-B12B-4948-AA87-08CCCCC6C7BE}" type="slidenum">
              <a:rPr lang="zh-TW" altLang="en-US" smtClean="0"/>
              <a:t>19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Evaluation</a:t>
            </a:r>
            <a:b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</a:br>
            <a:r>
              <a:rPr lang="en-US" altLang="zh-TW" sz="3100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Detection Result </a:t>
            </a:r>
            <a:r>
              <a:rPr lang="en-US" altLang="zh-TW" sz="3100" dirty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of </a:t>
            </a:r>
            <a:r>
              <a:rPr lang="en-US" altLang="zh-TW" sz="3100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Malicious Samples</a:t>
            </a:r>
            <a:endParaRPr lang="zh-TW" altLang="en-US" sz="3100" dirty="0">
              <a:solidFill>
                <a:schemeClr val="tx1"/>
              </a:solidFill>
              <a:effectLst>
                <a:glow>
                  <a:schemeClr val="tx2"/>
                </a:glow>
              </a:effectLst>
            </a:endParaRPr>
          </a:p>
        </p:txBody>
      </p:sp>
      <p:sp>
        <p:nvSpPr>
          <p:cNvPr id="7" name="內容版面配置區 2"/>
          <p:cNvSpPr txBox="1">
            <a:spLocks/>
          </p:cNvSpPr>
          <p:nvPr/>
        </p:nvSpPr>
        <p:spPr>
          <a:xfrm>
            <a:off x="457200" y="1548085"/>
            <a:ext cx="8229600" cy="4709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Wingdings 2" pitchFamily="18" charset="2"/>
              <a:buChar char="¥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SzPct val="60000"/>
              <a:buFont typeface="Wingdings 2" pitchFamily="18" charset="2"/>
              <a:buChar char="¥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57000"/>
              <a:buFont typeface="Wingdings 2" pitchFamily="18" charset="2"/>
              <a:buChar char="¥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SzPct val="55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50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TW" altLang="en-US" sz="2000" dirty="0"/>
          </a:p>
        </p:txBody>
      </p:sp>
      <p:sp>
        <p:nvSpPr>
          <p:cNvPr id="6" name="內容版面配置區 1"/>
          <p:cNvSpPr txBox="1">
            <a:spLocks/>
          </p:cNvSpPr>
          <p:nvPr/>
        </p:nvSpPr>
        <p:spPr>
          <a:xfrm>
            <a:off x="457200" y="1447501"/>
            <a:ext cx="8229600" cy="46265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Wingdings 2" pitchFamily="18" charset="2"/>
              <a:buChar char="¥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SzPct val="60000"/>
              <a:buFont typeface="Wingdings 2" pitchFamily="18" charset="2"/>
              <a:buChar char="¥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57000"/>
              <a:buFont typeface="Wingdings 2" pitchFamily="18" charset="2"/>
              <a:buChar char="¥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SzPct val="55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50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endParaRPr lang="en-US" altLang="zh-TW" sz="2000" dirty="0" smtClean="0"/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5211909"/>
              </p:ext>
            </p:extLst>
          </p:nvPr>
        </p:nvGraphicFramePr>
        <p:xfrm>
          <a:off x="611560" y="1548086"/>
          <a:ext cx="8075241" cy="4839368"/>
        </p:xfrm>
        <a:graphic>
          <a:graphicData uri="http://schemas.openxmlformats.org/drawingml/2006/table">
            <a:tbl>
              <a:tblPr firstRow="1" firstCol="1" bandRow="1">
                <a:tableStyleId>{912C8C85-51F0-491E-9774-3900AFEF0FD7}</a:tableStyleId>
              </a:tblPr>
              <a:tblGrid>
                <a:gridCol w="2595896"/>
                <a:gridCol w="1095869"/>
                <a:gridCol w="1095869"/>
                <a:gridCol w="1095869"/>
                <a:gridCol w="1095869"/>
                <a:gridCol w="1095869"/>
              </a:tblGrid>
              <a:tr h="224730">
                <a:tc>
                  <a:txBody>
                    <a:bodyPr/>
                    <a:lstStyle/>
                    <a:p>
                      <a:pPr marL="304800" indent="-304800" algn="l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</a:rPr>
                        <a:t>Malware Type</a:t>
                      </a:r>
                      <a:endParaRPr lang="zh-TW" sz="11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400" i="1" kern="1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Kmin</a:t>
                      </a:r>
                      <a:endParaRPr lang="zh-TW" sz="1400" i="1" kern="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206659">
                <a:tc>
                  <a:txBody>
                    <a:bodyPr/>
                    <a:lstStyle/>
                    <a:p>
                      <a:pPr marL="304800" indent="-304800" algn="l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</a:rPr>
                        <a:t>Sample </a:t>
                      </a:r>
                      <a:r>
                        <a:rPr lang="en-US" sz="1100" kern="100" dirty="0" smtClean="0">
                          <a:effectLst/>
                        </a:rPr>
                        <a:t>Name</a:t>
                      </a:r>
                      <a:endParaRPr lang="zh-TW" sz="11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Kmin - 1 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Kmin - 2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Kmin - 3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 dirty="0" err="1">
                          <a:effectLst/>
                        </a:rPr>
                        <a:t>Kmin</a:t>
                      </a:r>
                      <a:r>
                        <a:rPr lang="en-US" sz="1000" kern="100" dirty="0">
                          <a:effectLst/>
                        </a:rPr>
                        <a:t> - 4</a:t>
                      </a:r>
                      <a:endParaRPr lang="zh-TW" sz="12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Kmin - 5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0655">
                <a:tc>
                  <a:txBody>
                    <a:bodyPr/>
                    <a:lstStyle/>
                    <a:p>
                      <a:pPr marL="304800" indent="-304800" algn="l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</a:rPr>
                        <a:t>Number of matched subsequences</a:t>
                      </a:r>
                      <a:endParaRPr lang="zh-TW" sz="11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67</a:t>
                      </a:r>
                      <a:endParaRPr lang="zh-TW" sz="16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36</a:t>
                      </a:r>
                      <a:endParaRPr lang="zh-TW" sz="16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29</a:t>
                      </a:r>
                      <a:endParaRPr lang="zh-TW" sz="16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47</a:t>
                      </a:r>
                      <a:endParaRPr lang="zh-TW" sz="16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58</a:t>
                      </a:r>
                      <a:endParaRPr lang="zh-TW" sz="16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06659">
                <a:tc>
                  <a:txBody>
                    <a:bodyPr/>
                    <a:lstStyle/>
                    <a:p>
                      <a:pPr marL="304800" indent="-304800" algn="l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</a:rPr>
                        <a:t>Sample Name</a:t>
                      </a:r>
                      <a:endParaRPr lang="zh-TW" sz="11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Kmin - 6 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Kmin - 7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Kmin - 8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Kmin - 9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 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0655">
                <a:tc>
                  <a:txBody>
                    <a:bodyPr/>
                    <a:lstStyle/>
                    <a:p>
                      <a:pPr marL="304800" indent="-304800" algn="l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</a:rPr>
                        <a:t>Number of matched subsequences</a:t>
                      </a:r>
                      <a:endParaRPr lang="zh-TW" sz="11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29</a:t>
                      </a:r>
                      <a:endParaRPr lang="zh-TW" sz="16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26</a:t>
                      </a:r>
                      <a:endParaRPr lang="zh-TW" sz="16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25</a:t>
                      </a:r>
                      <a:endParaRPr lang="zh-TW" sz="16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52</a:t>
                      </a:r>
                      <a:endParaRPr lang="zh-TW" sz="16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06659">
                <a:tc>
                  <a:txBody>
                    <a:bodyPr/>
                    <a:lstStyle/>
                    <a:p>
                      <a:pPr marL="304800" indent="-304800" algn="l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solidFill>
                            <a:schemeClr val="bg1"/>
                          </a:solidFill>
                          <a:effectLst/>
                        </a:rPr>
                        <a:t>Malware Type</a:t>
                      </a:r>
                      <a:endParaRPr lang="zh-TW" sz="1100" kern="1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400" b="1" i="1" kern="100" dirty="0" err="1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Geinimi</a:t>
                      </a:r>
                      <a:endParaRPr lang="zh-TW" sz="1400" b="1" i="1" kern="1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206659">
                <a:tc>
                  <a:txBody>
                    <a:bodyPr/>
                    <a:lstStyle/>
                    <a:p>
                      <a:pPr marL="304800" indent="-304800" algn="l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</a:rPr>
                        <a:t>Sample Name</a:t>
                      </a:r>
                      <a:endParaRPr lang="zh-TW" sz="11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Geimi - 1 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Geimi - 2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 dirty="0" err="1">
                          <a:effectLst/>
                        </a:rPr>
                        <a:t>Geimi</a:t>
                      </a:r>
                      <a:r>
                        <a:rPr lang="en-US" sz="1000" kern="100" dirty="0">
                          <a:effectLst/>
                        </a:rPr>
                        <a:t> - 3</a:t>
                      </a:r>
                      <a:endParaRPr lang="zh-TW" sz="12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Geimi - 4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Geimi - 5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0655">
                <a:tc>
                  <a:txBody>
                    <a:bodyPr/>
                    <a:lstStyle/>
                    <a:p>
                      <a:pPr marL="304800" indent="-304800" algn="l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</a:rPr>
                        <a:t>Number of matched subsequences</a:t>
                      </a:r>
                      <a:endParaRPr lang="zh-TW" sz="11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8</a:t>
                      </a:r>
                      <a:endParaRPr lang="zh-TW" sz="16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13</a:t>
                      </a:r>
                      <a:endParaRPr lang="zh-TW" sz="16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</a:t>
                      </a:r>
                      <a:endParaRPr lang="zh-TW" sz="16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7</a:t>
                      </a:r>
                      <a:endParaRPr lang="zh-TW" sz="16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3</a:t>
                      </a:r>
                      <a:endParaRPr lang="zh-TW" sz="16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06659">
                <a:tc>
                  <a:txBody>
                    <a:bodyPr/>
                    <a:lstStyle/>
                    <a:p>
                      <a:pPr marL="304800" indent="-304800" algn="l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</a:rPr>
                        <a:t>Sample Name</a:t>
                      </a:r>
                      <a:endParaRPr lang="zh-TW" sz="11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Geimi - 6 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Geimi - 7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 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 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0655">
                <a:tc>
                  <a:txBody>
                    <a:bodyPr/>
                    <a:lstStyle/>
                    <a:p>
                      <a:pPr marL="304800" indent="-304800" algn="l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</a:rPr>
                        <a:t>Number of matched subsequences</a:t>
                      </a:r>
                      <a:endParaRPr lang="zh-TW" sz="11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5</a:t>
                      </a:r>
                      <a:endParaRPr lang="zh-TW" sz="16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6</a:t>
                      </a:r>
                      <a:endParaRPr lang="zh-TW" sz="16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06659">
                <a:tc>
                  <a:txBody>
                    <a:bodyPr/>
                    <a:lstStyle/>
                    <a:p>
                      <a:pPr marL="304800" indent="-304800" algn="l">
                        <a:spcAft>
                          <a:spcPts val="0"/>
                        </a:spcAft>
                      </a:pPr>
                      <a:r>
                        <a:rPr lang="en-US" sz="1000" kern="100">
                          <a:solidFill>
                            <a:schemeClr val="bg1"/>
                          </a:solidFill>
                          <a:effectLst/>
                        </a:rPr>
                        <a:t>Malware Type</a:t>
                      </a:r>
                      <a:endParaRPr lang="zh-TW" sz="1200" kern="1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400" b="1" i="1" kern="100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DroidDream</a:t>
                      </a:r>
                      <a:endParaRPr lang="zh-TW" sz="1400" b="1" i="1" kern="1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206659">
                <a:tc>
                  <a:txBody>
                    <a:bodyPr/>
                    <a:lstStyle/>
                    <a:p>
                      <a:pPr marL="304800" indent="-304800" algn="l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</a:rPr>
                        <a:t>Sample Name</a:t>
                      </a:r>
                      <a:endParaRPr lang="zh-TW" sz="11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 dirty="0" smtClean="0">
                          <a:effectLst/>
                        </a:rPr>
                        <a:t>DD </a:t>
                      </a:r>
                      <a:r>
                        <a:rPr lang="en-US" sz="1000" kern="100" dirty="0">
                          <a:effectLst/>
                        </a:rPr>
                        <a:t>- 1 </a:t>
                      </a:r>
                      <a:endParaRPr lang="zh-TW" sz="12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 dirty="0" smtClean="0">
                          <a:effectLst/>
                        </a:rPr>
                        <a:t>DD </a:t>
                      </a:r>
                      <a:r>
                        <a:rPr lang="en-US" sz="1000" kern="100" dirty="0">
                          <a:effectLst/>
                        </a:rPr>
                        <a:t>- 2</a:t>
                      </a:r>
                      <a:endParaRPr lang="zh-TW" sz="12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 dirty="0" smtClean="0">
                          <a:effectLst/>
                        </a:rPr>
                        <a:t>DD </a:t>
                      </a:r>
                      <a:r>
                        <a:rPr lang="en-US" sz="1000" kern="100" dirty="0">
                          <a:effectLst/>
                        </a:rPr>
                        <a:t>- 3</a:t>
                      </a:r>
                      <a:endParaRPr lang="zh-TW" sz="12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 dirty="0" smtClean="0">
                          <a:effectLst/>
                        </a:rPr>
                        <a:t>DD </a:t>
                      </a:r>
                      <a:r>
                        <a:rPr lang="en-US" sz="1000" kern="100" dirty="0">
                          <a:effectLst/>
                        </a:rPr>
                        <a:t>- 4</a:t>
                      </a:r>
                      <a:endParaRPr lang="zh-TW" sz="12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 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0655">
                <a:tc>
                  <a:txBody>
                    <a:bodyPr/>
                    <a:lstStyle/>
                    <a:p>
                      <a:pPr marL="304800" indent="-304800" algn="l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</a:rPr>
                        <a:t>Number of matched subsequences</a:t>
                      </a:r>
                      <a:endParaRPr lang="zh-TW" sz="11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6</a:t>
                      </a:r>
                      <a:endParaRPr lang="zh-TW" sz="16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5</a:t>
                      </a:r>
                      <a:endParaRPr lang="zh-TW" sz="16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5</a:t>
                      </a:r>
                      <a:endParaRPr lang="zh-TW" sz="16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6</a:t>
                      </a:r>
                      <a:endParaRPr lang="zh-TW" sz="16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06659">
                <a:tc>
                  <a:txBody>
                    <a:bodyPr/>
                    <a:lstStyle/>
                    <a:p>
                      <a:pPr marL="304800" indent="-304800" algn="l">
                        <a:spcAft>
                          <a:spcPts val="0"/>
                        </a:spcAft>
                      </a:pPr>
                      <a:r>
                        <a:rPr lang="en-US" sz="1000" kern="100">
                          <a:solidFill>
                            <a:schemeClr val="bg1"/>
                          </a:solidFill>
                          <a:effectLst/>
                        </a:rPr>
                        <a:t>Malware Type</a:t>
                      </a:r>
                      <a:endParaRPr lang="zh-TW" sz="1200" kern="1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400" b="1" i="1" kern="100" dirty="0" err="1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BaseBridge</a:t>
                      </a:r>
                      <a:endParaRPr lang="zh-TW" sz="1400" b="1" i="1" kern="1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206659">
                <a:tc>
                  <a:txBody>
                    <a:bodyPr/>
                    <a:lstStyle/>
                    <a:p>
                      <a:pPr marL="304800" indent="-304800" algn="l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</a:rPr>
                        <a:t>Sample Name</a:t>
                      </a:r>
                      <a:endParaRPr lang="zh-TW" sz="11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Base - 1 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Base - 2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</a:rPr>
                        <a:t>Base - 3</a:t>
                      </a:r>
                      <a:endParaRPr lang="zh-TW" sz="12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 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 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0655">
                <a:tc>
                  <a:txBody>
                    <a:bodyPr/>
                    <a:lstStyle/>
                    <a:p>
                      <a:pPr marL="304800" indent="-304800" algn="l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</a:rPr>
                        <a:t>Number of matched subsequences</a:t>
                      </a:r>
                      <a:endParaRPr lang="zh-TW" sz="11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1</a:t>
                      </a:r>
                      <a:endParaRPr lang="zh-TW" sz="16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1</a:t>
                      </a:r>
                      <a:endParaRPr lang="zh-TW" sz="16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1</a:t>
                      </a:r>
                      <a:endParaRPr lang="zh-TW" sz="16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06659">
                <a:tc>
                  <a:txBody>
                    <a:bodyPr/>
                    <a:lstStyle/>
                    <a:p>
                      <a:pPr marL="304800" indent="-304800"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solidFill>
                            <a:schemeClr val="bg1"/>
                          </a:solidFill>
                          <a:effectLst/>
                        </a:rPr>
                        <a:t>Malware Type</a:t>
                      </a:r>
                      <a:endParaRPr lang="zh-TW" sz="1200" kern="1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400" b="1" i="1" kern="100" dirty="0" err="1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DroidDream</a:t>
                      </a:r>
                      <a:r>
                        <a:rPr lang="en-US" sz="1400" b="1" i="1" kern="1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Light</a:t>
                      </a:r>
                      <a:endParaRPr lang="zh-TW" sz="1400" b="1" i="1" kern="1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206659">
                <a:tc>
                  <a:txBody>
                    <a:bodyPr/>
                    <a:lstStyle/>
                    <a:p>
                      <a:pPr marL="304800" indent="-304800" algn="l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</a:rPr>
                        <a:t>Sample Name</a:t>
                      </a:r>
                      <a:endParaRPr lang="zh-TW" sz="11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DDL - 1 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DDL - 2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 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 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 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0655">
                <a:tc>
                  <a:txBody>
                    <a:bodyPr/>
                    <a:lstStyle/>
                    <a:p>
                      <a:pPr marL="304800" indent="-304800" algn="l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</a:rPr>
                        <a:t>Number of matched subsequences</a:t>
                      </a:r>
                      <a:endParaRPr lang="zh-TW" sz="11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0</a:t>
                      </a:r>
                      <a:endParaRPr lang="zh-TW" sz="16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</a:t>
                      </a:r>
                      <a:endParaRPr lang="zh-TW" sz="16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圓角矩形圖說文字 8"/>
          <p:cNvSpPr/>
          <p:nvPr/>
        </p:nvSpPr>
        <p:spPr>
          <a:xfrm>
            <a:off x="6732240" y="5867969"/>
            <a:ext cx="2304256" cy="873399"/>
          </a:xfrm>
          <a:prstGeom prst="wedgeRoundRectCallout">
            <a:avLst>
              <a:gd name="adj1" fmla="val -155447"/>
              <a:gd name="adj2" fmla="val -2757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Only 1 repackaged sample miss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64633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buClr>
                <a:schemeClr val="tx2"/>
              </a:buClr>
              <a:buSzPct val="70000"/>
            </a:pPr>
            <a:r>
              <a:rPr lang="en-US" altLang="zh-TW" dirty="0" smtClean="0"/>
              <a:t>Android malicious applications[1]</a:t>
            </a:r>
          </a:p>
          <a:p>
            <a:pPr marL="742950" lvl="2" indent="-342900">
              <a:buClr>
                <a:schemeClr val="tx2"/>
              </a:buClr>
              <a:buSzPct val="70000"/>
            </a:pPr>
            <a:r>
              <a:rPr lang="en-US" altLang="zh-TW" dirty="0" smtClean="0"/>
              <a:t>Repackage </a:t>
            </a:r>
            <a:r>
              <a:rPr lang="en-US" altLang="zh-TW" dirty="0"/>
              <a:t>malicious code into benign applications</a:t>
            </a:r>
          </a:p>
          <a:p>
            <a:pPr marL="742950" lvl="2" indent="-342900">
              <a:buClr>
                <a:schemeClr val="tx2"/>
              </a:buClr>
              <a:buSzPct val="70000"/>
            </a:pPr>
            <a:r>
              <a:rPr lang="en-US" altLang="zh-TW" dirty="0" smtClean="0"/>
              <a:t>Obfuscation techniques[2]</a:t>
            </a:r>
          </a:p>
          <a:p>
            <a:pPr marL="742950" lvl="2" indent="-342900">
              <a:buClr>
                <a:schemeClr val="tx2"/>
              </a:buClr>
              <a:buSzPct val="70000"/>
            </a:pPr>
            <a:r>
              <a:rPr lang="en-US" altLang="zh-TW" dirty="0"/>
              <a:t>Distribute on market</a:t>
            </a:r>
          </a:p>
          <a:p>
            <a:pPr marL="342900" lvl="1" indent="-342900">
              <a:buClr>
                <a:schemeClr val="tx2"/>
              </a:buClr>
              <a:buSzPct val="70000"/>
            </a:pPr>
            <a:r>
              <a:rPr lang="en-US" altLang="zh-TW" dirty="0" smtClean="0"/>
              <a:t>Detection Mechanisms</a:t>
            </a:r>
            <a:endParaRPr lang="en-US" altLang="zh-TW" dirty="0"/>
          </a:p>
          <a:p>
            <a:pPr marL="342900" lvl="1" indent="-342900">
              <a:buClr>
                <a:schemeClr val="tx2"/>
              </a:buClr>
              <a:buSzPct val="70000"/>
            </a:pPr>
            <a:endParaRPr lang="en-US" altLang="zh-TW" dirty="0" smtClean="0"/>
          </a:p>
          <a:p>
            <a:endParaRPr lang="en-US" altLang="zh-TW" dirty="0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Motivation</a:t>
            </a:r>
            <a:br>
              <a:rPr lang="en-US" altLang="zh-TW" dirty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</a:br>
            <a:r>
              <a:rPr lang="en-US" altLang="zh-TW" sz="3100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Problems of Android Applications</a:t>
            </a:r>
            <a:endParaRPr lang="zh-TW" altLang="en-US" sz="3100" dirty="0">
              <a:solidFill>
                <a:schemeClr val="tx1"/>
              </a:solidFill>
              <a:effectLst>
                <a:glow>
                  <a:schemeClr val="tx2"/>
                </a:glow>
              </a:effectLst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08B15-B12B-4948-AA87-08CCCCC6C7BE}" type="slidenum">
              <a:rPr lang="zh-TW" altLang="en-US" smtClean="0"/>
              <a:t>2</a:t>
            </a:fld>
            <a:endParaRPr lang="zh-TW" altLang="en-US"/>
          </a:p>
        </p:txBody>
      </p:sp>
      <p:sp>
        <p:nvSpPr>
          <p:cNvPr id="5" name="矩形 4"/>
          <p:cNvSpPr/>
          <p:nvPr/>
        </p:nvSpPr>
        <p:spPr>
          <a:xfrm>
            <a:off x="5652120" y="2492896"/>
            <a:ext cx="144016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Benign Application</a:t>
            </a:r>
            <a:endParaRPr lang="zh-TW" altLang="en-US" dirty="0"/>
          </a:p>
        </p:txBody>
      </p:sp>
      <p:sp>
        <p:nvSpPr>
          <p:cNvPr id="7" name="矩形 6"/>
          <p:cNvSpPr/>
          <p:nvPr/>
        </p:nvSpPr>
        <p:spPr>
          <a:xfrm>
            <a:off x="7524328" y="2492896"/>
            <a:ext cx="144016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Malicious Code</a:t>
            </a:r>
            <a:endParaRPr lang="zh-TW" altLang="en-US" dirty="0"/>
          </a:p>
        </p:txBody>
      </p:sp>
      <p:sp>
        <p:nvSpPr>
          <p:cNvPr id="8" name="矩形 7"/>
          <p:cNvSpPr/>
          <p:nvPr/>
        </p:nvSpPr>
        <p:spPr>
          <a:xfrm>
            <a:off x="6653899" y="3789040"/>
            <a:ext cx="144016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Repackaged Application</a:t>
            </a:r>
            <a:endParaRPr lang="zh-TW" altLang="en-US" dirty="0"/>
          </a:p>
        </p:txBody>
      </p:sp>
      <p:cxnSp>
        <p:nvCxnSpPr>
          <p:cNvPr id="10" name="直線單箭頭接點 9"/>
          <p:cNvCxnSpPr>
            <a:stCxn id="5" idx="2"/>
            <a:endCxn id="8" idx="0"/>
          </p:cNvCxnSpPr>
          <p:nvPr/>
        </p:nvCxnSpPr>
        <p:spPr>
          <a:xfrm>
            <a:off x="6372200" y="3212976"/>
            <a:ext cx="1001779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直線單箭頭接點 11"/>
          <p:cNvCxnSpPr>
            <a:stCxn id="7" idx="2"/>
            <a:endCxn id="8" idx="0"/>
          </p:cNvCxnSpPr>
          <p:nvPr/>
        </p:nvCxnSpPr>
        <p:spPr>
          <a:xfrm flipH="1">
            <a:off x="7373979" y="3212976"/>
            <a:ext cx="870429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1" name="內容版面配置區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497038"/>
              </p:ext>
            </p:extLst>
          </p:nvPr>
        </p:nvGraphicFramePr>
        <p:xfrm>
          <a:off x="884899" y="3919469"/>
          <a:ext cx="5271277" cy="1895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1728192"/>
                <a:gridCol w="2102925"/>
              </a:tblGrid>
              <a:tr h="432048">
                <a:tc>
                  <a:txBody>
                    <a:bodyPr/>
                    <a:lstStyle/>
                    <a:p>
                      <a:r>
                        <a:rPr lang="en-US" altLang="zh-TW" sz="1400" dirty="0" smtClean="0"/>
                        <a:t>Type</a:t>
                      </a:r>
                      <a:endParaRPr lang="zh-TW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/>
                        <a:t>Advantage</a:t>
                      </a:r>
                      <a:endParaRPr lang="zh-TW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/>
                        <a:t>Disadvantage</a:t>
                      </a:r>
                      <a:endParaRPr lang="zh-TW" altLang="en-US" sz="1400" dirty="0"/>
                    </a:p>
                  </a:txBody>
                  <a:tcPr/>
                </a:tc>
              </a:tr>
              <a:tr h="678676">
                <a:tc>
                  <a:txBody>
                    <a:bodyPr/>
                    <a:lstStyle/>
                    <a:p>
                      <a:r>
                        <a:rPr lang="en-US" altLang="zh-TW" sz="1400" dirty="0" smtClean="0"/>
                        <a:t>Signature-based</a:t>
                      </a:r>
                      <a:endParaRPr lang="zh-TW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l"/>
                      </a:pPr>
                      <a:r>
                        <a:rPr lang="en-US" altLang="zh-TW" sz="1400" dirty="0" smtClean="0"/>
                        <a:t>Easy to produce signatures.</a:t>
                      </a:r>
                    </a:p>
                    <a:p>
                      <a:pPr marL="285750" indent="-285750">
                        <a:buFont typeface="Wingdings" pitchFamily="2" charset="2"/>
                        <a:buChar char="l"/>
                      </a:pPr>
                      <a:r>
                        <a:rPr lang="en-US" altLang="zh-TW" sz="1400" dirty="0" smtClean="0"/>
                        <a:t>High speed.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l"/>
                      </a:pPr>
                      <a:r>
                        <a:rPr lang="en-US" altLang="zh-TW" sz="1400" dirty="0" smtClean="0"/>
                        <a:t>Can’t detect 0day,</a:t>
                      </a:r>
                    </a:p>
                    <a:p>
                      <a:pPr marL="285750" indent="-285750">
                        <a:buFont typeface="Wingdings" pitchFamily="2" charset="2"/>
                        <a:buChar char="l"/>
                      </a:pPr>
                      <a:r>
                        <a:rPr lang="en-US" altLang="zh-TW" sz="1400" kern="1200" dirty="0" smtClean="0"/>
                        <a:t>Obfuscation,</a:t>
                      </a:r>
                    </a:p>
                  </a:txBody>
                  <a:tcPr/>
                </a:tc>
              </a:tr>
              <a:tr h="678676">
                <a:tc>
                  <a:txBody>
                    <a:bodyPr/>
                    <a:lstStyle/>
                    <a:p>
                      <a:r>
                        <a:rPr lang="en-US" altLang="zh-TW" sz="1400" dirty="0" smtClean="0"/>
                        <a:t>Behavior-based</a:t>
                      </a:r>
                      <a:endParaRPr lang="zh-TW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l"/>
                      </a:pPr>
                      <a:r>
                        <a:rPr lang="en-US" altLang="zh-TW" sz="1400" dirty="0" smtClean="0"/>
                        <a:t>Detect 0day,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zh-TW" sz="1400" dirty="0" smtClean="0"/>
                        <a:t>De-obfuscation.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l"/>
                      </a:pPr>
                      <a:r>
                        <a:rPr lang="en-US" altLang="zh-TW" sz="1400" dirty="0" smtClean="0"/>
                        <a:t>Higher False</a:t>
                      </a:r>
                      <a:r>
                        <a:rPr lang="en-US" altLang="zh-TW" sz="1400" baseline="0" dirty="0" smtClean="0"/>
                        <a:t> Positive</a:t>
                      </a:r>
                      <a:r>
                        <a:rPr lang="en-US" altLang="zh-TW" sz="1400" dirty="0" smtClean="0"/>
                        <a:t>,</a:t>
                      </a:r>
                    </a:p>
                    <a:p>
                      <a:pPr marL="285750" indent="-285750">
                        <a:buFont typeface="Wingdings" pitchFamily="2" charset="2"/>
                        <a:buChar char="l"/>
                      </a:pPr>
                      <a:r>
                        <a:rPr lang="en-US" altLang="zh-TW" sz="1400" dirty="0" smtClean="0"/>
                        <a:t>Difficult to define normal and anomaly.</a:t>
                      </a:r>
                      <a:endParaRPr lang="zh-TW" altLang="en-US" sz="1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3" name="Picture 2" descr="F:\Screenshot-5554_Prototype-3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9" t="5152" r="46250" b="3191"/>
          <a:stretch/>
        </p:blipFill>
        <p:spPr bwMode="auto">
          <a:xfrm>
            <a:off x="6300192" y="4961291"/>
            <a:ext cx="1083644" cy="1787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F:\Screenshot-5554_Prototype-2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9" t="5002" r="46111" b="3341"/>
          <a:stretch/>
        </p:blipFill>
        <p:spPr bwMode="auto">
          <a:xfrm>
            <a:off x="7433619" y="4941168"/>
            <a:ext cx="1098821" cy="1807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文字方塊 8"/>
          <p:cNvSpPr txBox="1"/>
          <p:nvPr/>
        </p:nvSpPr>
        <p:spPr>
          <a:xfrm>
            <a:off x="6889711" y="4609595"/>
            <a:ext cx="968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Example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69540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內容版面配置區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99616"/>
                <a:ext cx="8579296" cy="5358384"/>
              </a:xfrm>
            </p:spPr>
            <p:txBody>
              <a:bodyPr>
                <a:normAutofit/>
              </a:bodyPr>
              <a:lstStyle/>
              <a:p>
                <a:r>
                  <a:rPr lang="en-US" altLang="zh-TW" sz="2800" dirty="0" smtClean="0"/>
                  <a:t>False Positive and False Negative:</a:t>
                </a:r>
              </a:p>
              <a:p>
                <a:pPr lvl="1"/>
                <a:r>
                  <a:rPr lang="en-US" altLang="zh-TW" sz="2000" i="1" dirty="0" smtClean="0"/>
                  <a:t>FP</a:t>
                </a:r>
                <a:r>
                  <a:rPr lang="en-US" altLang="zh-TW" sz="2000" dirty="0" smtClean="0"/>
                  <a:t>: Evaluate with 100 benign applications</a:t>
                </a:r>
                <a:endParaRPr lang="en-US" altLang="zh-TW" sz="2000" dirty="0"/>
              </a:p>
              <a:p>
                <a:pPr lvl="1"/>
                <a:r>
                  <a:rPr lang="en-US" altLang="zh-TW" sz="2000" i="1" dirty="0" smtClean="0"/>
                  <a:t>FN</a:t>
                </a:r>
                <a:r>
                  <a:rPr lang="en-US" altLang="zh-TW" sz="2000" dirty="0" smtClean="0"/>
                  <a:t>: Evaluate with repackaged applications we prepared</a:t>
                </a:r>
                <a:endParaRPr lang="en-US" altLang="zh-TW" sz="2000" dirty="0"/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TW" sz="2400" b="0" dirty="0">
                        <a:latin typeface="Cambria Math"/>
                      </a:rPr>
                      <m:t>A</m:t>
                    </m:r>
                    <m:r>
                      <m:rPr>
                        <m:sty m:val="p"/>
                      </m:rPr>
                      <a:rPr lang="en-US" altLang="zh-TW" sz="2400" b="0" i="0" dirty="0" smtClean="0">
                        <a:latin typeface="Cambria Math"/>
                      </a:rPr>
                      <m:t>ccuracy</m:t>
                    </m:r>
                    <m:r>
                      <a:rPr lang="en-US" altLang="zh-TW" sz="2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altLang="zh-TW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zh-TW" sz="2400" b="0" i="1" smtClean="0">
                            <a:latin typeface="Cambria Math"/>
                          </a:rPr>
                          <m:t>𝑇𝑃</m:t>
                        </m:r>
                        <m:r>
                          <a:rPr lang="en-US" altLang="zh-TW" sz="2400" i="1">
                            <a:latin typeface="Cambria Math"/>
                            <a:ea typeface="Cambria Math"/>
                          </a:rPr>
                          <m:t>∙</m:t>
                        </m:r>
                        <m:r>
                          <a:rPr lang="en-US" altLang="zh-TW" sz="2400" b="0" i="1" smtClean="0">
                            <a:latin typeface="Cambria Math"/>
                            <a:ea typeface="Cambria Math"/>
                          </a:rPr>
                          <m:t>𝑀</m:t>
                        </m:r>
                        <m:r>
                          <a:rPr lang="en-US" altLang="zh-TW" sz="2400" b="0" i="1" smtClean="0">
                            <a:latin typeface="Cambria Math"/>
                          </a:rPr>
                          <m:t>+</m:t>
                        </m:r>
                        <m:r>
                          <a:rPr lang="en-US" altLang="zh-TW" sz="2400" b="0" i="1" smtClean="0">
                            <a:latin typeface="Cambria Math"/>
                          </a:rPr>
                          <m:t>𝑇𝑁</m:t>
                        </m:r>
                        <m:r>
                          <a:rPr lang="en-US" altLang="zh-TW" sz="2400" b="0" i="1" smtClean="0">
                            <a:latin typeface="Cambria Math"/>
                            <a:ea typeface="Cambria Math"/>
                          </a:rPr>
                          <m:t>∙</m:t>
                        </m:r>
                        <m:r>
                          <a:rPr lang="en-US" altLang="zh-TW" sz="2400" b="0" i="1" smtClean="0">
                            <a:latin typeface="Cambria Math"/>
                            <a:ea typeface="Cambria Math"/>
                          </a:rPr>
                          <m:t>𝐵</m:t>
                        </m:r>
                      </m:num>
                      <m:den>
                        <m:r>
                          <a:rPr lang="en-US" altLang="zh-TW" sz="2400" b="0" i="1" smtClean="0">
                            <a:latin typeface="Cambria Math"/>
                          </a:rPr>
                          <m:t>(</m:t>
                        </m:r>
                        <m:r>
                          <a:rPr lang="en-US" altLang="zh-TW" sz="2400" b="0" i="1" smtClean="0">
                            <a:latin typeface="Cambria Math"/>
                          </a:rPr>
                          <m:t>𝑇𝑃</m:t>
                        </m:r>
                        <m:r>
                          <a:rPr lang="en-US" altLang="zh-TW" sz="2400" b="0" i="1" smtClean="0">
                            <a:latin typeface="Cambria Math"/>
                          </a:rPr>
                          <m:t>+</m:t>
                        </m:r>
                        <m:r>
                          <a:rPr lang="en-US" altLang="zh-TW" sz="2400" b="0" i="1" smtClean="0">
                            <a:latin typeface="Cambria Math"/>
                          </a:rPr>
                          <m:t>𝐹𝑁</m:t>
                        </m:r>
                        <m:r>
                          <a:rPr lang="en-US" altLang="zh-TW" sz="2400" b="0" i="1" smtClean="0">
                            <a:latin typeface="Cambria Math"/>
                          </a:rPr>
                          <m:t>)∙</m:t>
                        </m:r>
                        <m:r>
                          <a:rPr lang="en-US" altLang="zh-TW" sz="2400" b="0" i="1" smtClean="0">
                            <a:latin typeface="Cambria Math"/>
                            <a:ea typeface="Cambria Math"/>
                          </a:rPr>
                          <m:t>𝑀</m:t>
                        </m:r>
                        <m:r>
                          <a:rPr lang="en-US" altLang="zh-TW" sz="2400" i="1">
                            <a:latin typeface="Cambria Math"/>
                          </a:rPr>
                          <m:t>+</m:t>
                        </m:r>
                        <m:r>
                          <a:rPr lang="en-US" altLang="zh-TW" sz="2400" b="0" i="1" smtClean="0">
                            <a:latin typeface="Cambria Math"/>
                          </a:rPr>
                          <m:t>(</m:t>
                        </m:r>
                        <m:r>
                          <a:rPr lang="en-US" altLang="zh-TW" sz="2400" b="0" i="1" smtClean="0">
                            <a:latin typeface="Cambria Math"/>
                          </a:rPr>
                          <m:t>𝑇𝑁</m:t>
                        </m:r>
                        <m:r>
                          <a:rPr lang="en-US" altLang="zh-TW" sz="2400" b="0" i="1" smtClean="0">
                            <a:latin typeface="Cambria Math"/>
                          </a:rPr>
                          <m:t>+</m:t>
                        </m:r>
                        <m:r>
                          <a:rPr lang="en-US" altLang="zh-TW" sz="2400" b="0" i="1" smtClean="0">
                            <a:latin typeface="Cambria Math"/>
                          </a:rPr>
                          <m:t>𝐹𝑃</m:t>
                        </m:r>
                        <m:r>
                          <a:rPr lang="en-US" altLang="zh-TW" sz="2400" b="0" i="1" smtClean="0">
                            <a:latin typeface="Cambria Math"/>
                          </a:rPr>
                          <m:t>)∙</m:t>
                        </m:r>
                        <m:r>
                          <a:rPr lang="en-US" altLang="zh-TW" sz="2400" b="0" i="1" smtClean="0">
                            <a:latin typeface="Cambria Math"/>
                            <a:ea typeface="Cambria Math"/>
                          </a:rPr>
                          <m:t>𝐵</m:t>
                        </m:r>
                      </m:den>
                    </m:f>
                    <m:r>
                      <a:rPr lang="en-US" altLang="zh-TW" sz="2400" b="0" i="1" smtClean="0">
                        <a:latin typeface="Cambria Math"/>
                      </a:rPr>
                      <m:t> </m:t>
                    </m:r>
                    <m:r>
                      <a:rPr lang="en-US" altLang="zh-TW" sz="2400" b="0" i="1" smtClean="0">
                        <a:latin typeface="Cambria Math"/>
                        <a:ea typeface="Cambria Math"/>
                      </a:rPr>
                      <m:t>×100%</m:t>
                    </m:r>
                  </m:oMath>
                </a14:m>
                <a:endParaRPr lang="en-US" altLang="zh-TW" sz="2400" dirty="0" smtClean="0"/>
              </a:p>
              <a:p>
                <a:pPr lvl="1"/>
                <a:endParaRPr lang="en-US" altLang="zh-TW" sz="2400" dirty="0"/>
              </a:p>
              <a:p>
                <a:pPr lvl="1"/>
                <a:endParaRPr lang="en-US" altLang="zh-TW" sz="2400" dirty="0" smtClean="0"/>
              </a:p>
              <a:p>
                <a:pPr lvl="1"/>
                <a:endParaRPr lang="en-US" altLang="zh-TW" sz="2400" dirty="0"/>
              </a:p>
              <a:p>
                <a:pPr lvl="1"/>
                <a:endParaRPr lang="en-US" altLang="zh-TW" sz="2400" dirty="0" smtClean="0"/>
              </a:p>
              <a:p>
                <a:pPr lvl="1"/>
                <a:r>
                  <a:rPr lang="en-US" altLang="zh-TW" sz="2400" dirty="0" smtClean="0"/>
                  <a:t>Total Accuracy: 96%</a:t>
                </a:r>
              </a:p>
              <a:p>
                <a:pPr lvl="2"/>
                <a:r>
                  <a:rPr lang="en-US" altLang="zh-TW" sz="2000" dirty="0" smtClean="0"/>
                  <a:t>True Positive: 96%</a:t>
                </a:r>
              </a:p>
              <a:p>
                <a:pPr lvl="2"/>
                <a:r>
                  <a:rPr lang="en-US" altLang="zh-TW" sz="2000" dirty="0" smtClean="0"/>
                  <a:t>True Negative: 98%</a:t>
                </a:r>
              </a:p>
              <a:p>
                <a:pPr lvl="1"/>
                <a:endParaRPr lang="en-US" altLang="zh-TW" sz="2400" dirty="0"/>
              </a:p>
              <a:p>
                <a:pPr lvl="1"/>
                <a:endParaRPr lang="en-US" altLang="zh-TW" sz="2400" dirty="0" smtClean="0"/>
              </a:p>
              <a:p>
                <a:pPr lvl="1"/>
                <a:endParaRPr lang="en-US" altLang="zh-TW" sz="2400" dirty="0"/>
              </a:p>
              <a:p>
                <a:pPr lvl="1"/>
                <a:endParaRPr lang="en-US" altLang="zh-TW" sz="2400" dirty="0" smtClean="0"/>
              </a:p>
              <a:p>
                <a:pPr lvl="1"/>
                <a:endParaRPr lang="en-US" altLang="zh-TW" sz="2400" dirty="0" smtClean="0"/>
              </a:p>
              <a:p>
                <a:pPr lvl="1"/>
                <a:endParaRPr lang="en-US" altLang="zh-TW" sz="2400" dirty="0"/>
              </a:p>
              <a:p>
                <a:pPr lvl="1"/>
                <a:endParaRPr lang="en-US" altLang="zh-TW" sz="2400" dirty="0" smtClean="0"/>
              </a:p>
            </p:txBody>
          </p:sp>
        </mc:Choice>
        <mc:Fallback xmlns="">
          <p:sp>
            <p:nvSpPr>
              <p:cNvPr id="9" name="內容版面配置區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99616"/>
                <a:ext cx="8579296" cy="5358384"/>
              </a:xfrm>
              <a:blipFill rotWithShape="1">
                <a:blip r:embed="rId2"/>
                <a:stretch>
                  <a:fillRect l="-498" t="-1138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08B15-B12B-4948-AA87-08CCCCC6C7BE}" type="slidenum">
              <a:rPr lang="zh-TW" altLang="en-US" smtClean="0"/>
              <a:t>20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Evaluation</a:t>
            </a:r>
            <a:b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</a:br>
            <a:r>
              <a:rPr lang="en-US" altLang="zh-TW" sz="3100" dirty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FP/FN of </a:t>
            </a:r>
            <a:r>
              <a:rPr lang="en-US" altLang="zh-TW" sz="3100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Subsequence </a:t>
            </a:r>
            <a:r>
              <a:rPr lang="en-US" altLang="zh-TW" sz="3100" dirty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– </a:t>
            </a:r>
            <a:r>
              <a:rPr lang="en-US" altLang="zh-TW" sz="3100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Accuracy</a:t>
            </a:r>
            <a:endParaRPr lang="zh-TW" altLang="en-US" sz="3100" dirty="0">
              <a:solidFill>
                <a:schemeClr val="tx1"/>
              </a:solidFill>
              <a:effectLst>
                <a:glow>
                  <a:schemeClr val="tx2"/>
                </a:glow>
              </a:effectLst>
            </a:endParaRPr>
          </a:p>
        </p:txBody>
      </p:sp>
      <p:sp>
        <p:nvSpPr>
          <p:cNvPr id="7" name="內容版面配置區 2"/>
          <p:cNvSpPr txBox="1">
            <a:spLocks/>
          </p:cNvSpPr>
          <p:nvPr/>
        </p:nvSpPr>
        <p:spPr>
          <a:xfrm>
            <a:off x="457200" y="1600200"/>
            <a:ext cx="8229600" cy="4709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Wingdings 2" pitchFamily="18" charset="2"/>
              <a:buChar char="¥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SzPct val="60000"/>
              <a:buFont typeface="Wingdings 2" pitchFamily="18" charset="2"/>
              <a:buChar char="¥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57000"/>
              <a:buFont typeface="Wingdings 2" pitchFamily="18" charset="2"/>
              <a:buChar char="¥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SzPct val="55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50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TW" altLang="en-US" sz="2000" dirty="0"/>
          </a:p>
        </p:txBody>
      </p:sp>
      <p:sp>
        <p:nvSpPr>
          <p:cNvPr id="6" name="內容版面配置區 1"/>
          <p:cNvSpPr txBox="1">
            <a:spLocks/>
          </p:cNvSpPr>
          <p:nvPr/>
        </p:nvSpPr>
        <p:spPr>
          <a:xfrm>
            <a:off x="457200" y="1499616"/>
            <a:ext cx="8229600" cy="46265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Wingdings 2" pitchFamily="18" charset="2"/>
              <a:buChar char="¥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SzPct val="60000"/>
              <a:buFont typeface="Wingdings 2" pitchFamily="18" charset="2"/>
              <a:buChar char="¥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57000"/>
              <a:buFont typeface="Wingdings 2" pitchFamily="18" charset="2"/>
              <a:buChar char="¥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SzPct val="55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50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endParaRPr lang="en-US" altLang="zh-TW" sz="2000" dirty="0" smtClean="0"/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6675289"/>
              </p:ext>
            </p:extLst>
          </p:nvPr>
        </p:nvGraphicFramePr>
        <p:xfrm>
          <a:off x="611562" y="3429000"/>
          <a:ext cx="7920876" cy="161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4856"/>
                <a:gridCol w="1293204"/>
                <a:gridCol w="1293204"/>
                <a:gridCol w="1293204"/>
                <a:gridCol w="1293204"/>
                <a:gridCol w="1293204"/>
              </a:tblGrid>
              <a:tr h="463897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 smtClean="0">
                          <a:solidFill>
                            <a:schemeClr val="bg1"/>
                          </a:solidFill>
                        </a:rPr>
                        <a:t>Type</a:t>
                      </a:r>
                      <a:endParaRPr lang="zh-TW" alt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8FCB1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400" dirty="0" err="1" smtClean="0"/>
                        <a:t>Kmin</a:t>
                      </a:r>
                      <a:endParaRPr lang="zh-TW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err="1" smtClean="0"/>
                        <a:t>Geinimi</a:t>
                      </a:r>
                      <a:endParaRPr lang="zh-TW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err="1" smtClean="0"/>
                        <a:t>DroidDream</a:t>
                      </a:r>
                      <a:endParaRPr lang="zh-TW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 err="1" smtClean="0"/>
                        <a:t>BaseBridge</a:t>
                      </a:r>
                      <a:endParaRPr lang="zh-TW" alt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 err="1" smtClean="0"/>
                        <a:t>DroidDream</a:t>
                      </a:r>
                      <a:r>
                        <a:rPr lang="en-US" altLang="zh-TW" sz="1400" dirty="0" smtClean="0"/>
                        <a:t> Light</a:t>
                      </a:r>
                      <a:endParaRPr lang="zh-TW" altLang="en-US" sz="1400" dirty="0" smtClean="0"/>
                    </a:p>
                  </a:txBody>
                  <a:tcPr/>
                </a:tc>
              </a:tr>
              <a:tr h="3345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dirty="0" smtClean="0">
                          <a:solidFill>
                            <a:schemeClr val="bg1"/>
                          </a:solidFill>
                        </a:rPr>
                        <a:t>True Negative</a:t>
                      </a:r>
                      <a:endParaRPr lang="zh-TW" altLang="en-US" sz="14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8FCB1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/>
                        <a:t>100%</a:t>
                      </a:r>
                      <a:endParaRPr lang="zh-TW" alt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/>
                        <a:t>98%</a:t>
                      </a:r>
                      <a:endParaRPr lang="zh-TW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/>
                        <a:t>100%</a:t>
                      </a:r>
                      <a:endParaRPr lang="zh-TW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/>
                        <a:t>100%</a:t>
                      </a:r>
                      <a:endParaRPr lang="zh-TW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/>
                        <a:t>100%</a:t>
                      </a:r>
                      <a:endParaRPr lang="zh-TW" altLang="en-US" sz="1800" dirty="0"/>
                    </a:p>
                  </a:txBody>
                  <a:tcPr/>
                </a:tc>
              </a:tr>
              <a:tr h="3345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dirty="0" smtClean="0">
                          <a:solidFill>
                            <a:schemeClr val="bg1"/>
                          </a:solidFill>
                        </a:rPr>
                        <a:t>True Positive</a:t>
                      </a:r>
                      <a:endParaRPr lang="zh-TW" altLang="en-US" sz="14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8FCB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/>
                        <a:t>100%</a:t>
                      </a:r>
                      <a:endParaRPr lang="zh-TW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/>
                        <a:t>100%</a:t>
                      </a:r>
                      <a:endParaRPr lang="zh-TW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/>
                        <a:t>100%</a:t>
                      </a:r>
                      <a:endParaRPr lang="zh-TW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/>
                        <a:t>100%</a:t>
                      </a:r>
                      <a:endParaRPr lang="zh-TW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>
                          <a:solidFill>
                            <a:schemeClr val="tx1"/>
                          </a:solidFill>
                        </a:rPr>
                        <a:t>50%</a:t>
                      </a:r>
                      <a:endParaRPr lang="zh-TW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7C80"/>
                    </a:solidFill>
                  </a:tcPr>
                </a:tc>
              </a:tr>
              <a:tr h="3345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dirty="0" smtClean="0">
                          <a:solidFill>
                            <a:schemeClr val="bg1"/>
                          </a:solidFill>
                        </a:rPr>
                        <a:t>Accuracy</a:t>
                      </a:r>
                      <a:endParaRPr lang="zh-TW" altLang="en-US" sz="14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8FCB1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/>
                        <a:t>100%</a:t>
                      </a:r>
                      <a:endParaRPr lang="zh-TW" alt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/>
                        <a:t>98.13%</a:t>
                      </a:r>
                      <a:endParaRPr lang="zh-TW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/>
                        <a:t>100%</a:t>
                      </a:r>
                      <a:endParaRPr lang="zh-TW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/>
                        <a:t>100%</a:t>
                      </a:r>
                      <a:endParaRPr lang="zh-TW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>
                          <a:solidFill>
                            <a:schemeClr val="tx1"/>
                          </a:solidFill>
                        </a:rPr>
                        <a:t>99.02%</a:t>
                      </a:r>
                      <a:endParaRPr lang="zh-TW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BECCC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0961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內容版面配置區 1"/>
          <p:cNvSpPr>
            <a:spLocks noGrp="1"/>
          </p:cNvSpPr>
          <p:nvPr>
            <p:ph idx="1"/>
          </p:nvPr>
        </p:nvSpPr>
        <p:spPr>
          <a:xfrm>
            <a:off x="457200" y="1499616"/>
            <a:ext cx="8579296" cy="4626547"/>
          </a:xfrm>
        </p:spPr>
        <p:txBody>
          <a:bodyPr>
            <a:normAutofit/>
          </a:bodyPr>
          <a:lstStyle/>
          <a:p>
            <a:r>
              <a:rPr lang="en-US" altLang="zh-TW" sz="2400" dirty="0" smtClean="0"/>
              <a:t>Accuracy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08B15-B12B-4948-AA87-08CCCCC6C7BE}" type="slidenum">
              <a:rPr lang="zh-TW" altLang="en-US" smtClean="0"/>
              <a:t>21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Evaluation</a:t>
            </a:r>
            <a:b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</a:br>
            <a:r>
              <a:rPr lang="en-US" altLang="zh-TW" sz="3100" dirty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Change of training sample </a:t>
            </a:r>
            <a:r>
              <a:rPr lang="en-US" altLang="zh-TW" sz="3100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set – Benign Samples</a:t>
            </a:r>
            <a:endParaRPr lang="zh-TW" altLang="en-US" sz="3100" dirty="0">
              <a:solidFill>
                <a:schemeClr val="tx1"/>
              </a:solidFill>
              <a:effectLst>
                <a:glow>
                  <a:schemeClr val="tx2"/>
                </a:glow>
              </a:effectLst>
            </a:endParaRPr>
          </a:p>
        </p:txBody>
      </p:sp>
      <p:sp>
        <p:nvSpPr>
          <p:cNvPr id="7" name="內容版面配置區 2"/>
          <p:cNvSpPr txBox="1">
            <a:spLocks/>
          </p:cNvSpPr>
          <p:nvPr/>
        </p:nvSpPr>
        <p:spPr>
          <a:xfrm>
            <a:off x="457200" y="1600200"/>
            <a:ext cx="8229600" cy="4709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Wingdings 2" pitchFamily="18" charset="2"/>
              <a:buChar char="¥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SzPct val="60000"/>
              <a:buFont typeface="Wingdings 2" pitchFamily="18" charset="2"/>
              <a:buChar char="¥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57000"/>
              <a:buFont typeface="Wingdings 2" pitchFamily="18" charset="2"/>
              <a:buChar char="¥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SzPct val="55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50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TW" altLang="en-US" sz="2000" dirty="0"/>
          </a:p>
        </p:txBody>
      </p:sp>
      <p:sp>
        <p:nvSpPr>
          <p:cNvPr id="6" name="內容版面配置區 1"/>
          <p:cNvSpPr txBox="1">
            <a:spLocks/>
          </p:cNvSpPr>
          <p:nvPr/>
        </p:nvSpPr>
        <p:spPr>
          <a:xfrm>
            <a:off x="457200" y="1499616"/>
            <a:ext cx="8229600" cy="46265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Wingdings 2" pitchFamily="18" charset="2"/>
              <a:buChar char="¥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SzPct val="60000"/>
              <a:buFont typeface="Wingdings 2" pitchFamily="18" charset="2"/>
              <a:buChar char="¥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57000"/>
              <a:buFont typeface="Wingdings 2" pitchFamily="18" charset="2"/>
              <a:buChar char="¥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SzPct val="55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50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endParaRPr lang="en-US" altLang="zh-TW" sz="2000" dirty="0" smtClean="0"/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1489220"/>
              </p:ext>
            </p:extLst>
          </p:nvPr>
        </p:nvGraphicFramePr>
        <p:xfrm>
          <a:off x="107504" y="4693880"/>
          <a:ext cx="8784977" cy="1561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4698"/>
                <a:gridCol w="2435025"/>
                <a:gridCol w="2327627"/>
                <a:gridCol w="2327627"/>
              </a:tblGrid>
              <a:tr h="463897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solidFill>
                            <a:schemeClr val="bg1"/>
                          </a:solidFill>
                        </a:rPr>
                        <a:t>Type</a:t>
                      </a:r>
                      <a:endParaRPr lang="zh-TW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8FCB1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600" dirty="0" smtClean="0"/>
                        <a:t>29 Benign Samples</a:t>
                      </a:r>
                      <a:endParaRPr lang="zh-TW" altLang="en-US" sz="1600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600" dirty="0" smtClean="0"/>
                        <a:t>150 Benign Samples</a:t>
                      </a:r>
                      <a:endParaRPr lang="zh-TW" altLang="en-US" sz="16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600" dirty="0" smtClean="0"/>
                        <a:t>300 Benign Samples</a:t>
                      </a:r>
                      <a:endParaRPr lang="zh-TW" altLang="en-US" sz="16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345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dirty="0" smtClean="0">
                          <a:solidFill>
                            <a:schemeClr val="bg1"/>
                          </a:solidFill>
                        </a:rPr>
                        <a:t>True Negative</a:t>
                      </a:r>
                      <a:endParaRPr lang="zh-TW" altLang="en-US" sz="14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8FCB1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/>
                        <a:t>64%</a:t>
                      </a:r>
                      <a:endParaRPr lang="zh-TW" altLang="en-US" sz="1800" dirty="0" smtClean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/>
                        <a:t>89%</a:t>
                      </a:r>
                      <a:endParaRPr lang="zh-TW" altLang="en-US" sz="18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/>
                        <a:t>96%</a:t>
                      </a:r>
                      <a:endParaRPr lang="zh-TW" altLang="en-US" sz="18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345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dirty="0" smtClean="0">
                          <a:solidFill>
                            <a:schemeClr val="bg1"/>
                          </a:solidFill>
                        </a:rPr>
                        <a:t>True Positive</a:t>
                      </a:r>
                      <a:endParaRPr lang="zh-TW" altLang="en-US" sz="14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8FCB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/>
                        <a:t>100%</a:t>
                      </a:r>
                      <a:endParaRPr lang="zh-TW" altLang="en-US" sz="1800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/>
                        <a:t>96%</a:t>
                      </a:r>
                      <a:endParaRPr lang="zh-TW" altLang="en-US" sz="18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/>
                        <a:t>98%</a:t>
                      </a:r>
                      <a:endParaRPr lang="zh-TW" altLang="en-US" sz="18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345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dirty="0" smtClean="0">
                          <a:solidFill>
                            <a:schemeClr val="bg1"/>
                          </a:solidFill>
                        </a:rPr>
                        <a:t>Accuracy</a:t>
                      </a:r>
                      <a:endParaRPr lang="zh-TW" altLang="en-US" sz="14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8FCB1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/>
                        <a:t>87.2%</a:t>
                      </a:r>
                      <a:endParaRPr lang="zh-TW" altLang="en-US" sz="1800" dirty="0" smtClean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/>
                        <a:t>94.4%</a:t>
                      </a:r>
                      <a:endParaRPr lang="zh-TW" altLang="en-US" sz="18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/>
                        <a:t>97.6%</a:t>
                      </a:r>
                      <a:endParaRPr lang="zh-TW" altLang="en-US" sz="18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graphicFrame>
        <p:nvGraphicFramePr>
          <p:cNvPr id="8" name="圖表 7"/>
          <p:cNvGraphicFramePr/>
          <p:nvPr>
            <p:extLst>
              <p:ext uri="{D42A27DB-BD31-4B8C-83A1-F6EECF244321}">
                <p14:modId xmlns:p14="http://schemas.microsoft.com/office/powerpoint/2010/main" val="3700630318"/>
              </p:ext>
            </p:extLst>
          </p:nvPr>
        </p:nvGraphicFramePr>
        <p:xfrm>
          <a:off x="107504" y="1600200"/>
          <a:ext cx="8928992" cy="3083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弧形向右箭號 9"/>
          <p:cNvSpPr/>
          <p:nvPr/>
        </p:nvSpPr>
        <p:spPr>
          <a:xfrm rot="16200000">
            <a:off x="3730216" y="5566928"/>
            <a:ext cx="423428" cy="1764196"/>
          </a:xfrm>
          <a:prstGeom prst="curved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11" name="弧形向右箭號 10"/>
          <p:cNvSpPr/>
          <p:nvPr/>
        </p:nvSpPr>
        <p:spPr>
          <a:xfrm rot="16200000">
            <a:off x="6250496" y="5566929"/>
            <a:ext cx="423428" cy="1764196"/>
          </a:xfrm>
          <a:prstGeom prst="curved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3465581" y="6237312"/>
            <a:ext cx="952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Increase</a:t>
            </a:r>
            <a:endParaRPr lang="zh-TW" altLang="en-US" dirty="0"/>
          </a:p>
        </p:txBody>
      </p:sp>
      <p:sp>
        <p:nvSpPr>
          <p:cNvPr id="13" name="文字方塊 12"/>
          <p:cNvSpPr txBox="1"/>
          <p:nvPr/>
        </p:nvSpPr>
        <p:spPr>
          <a:xfrm>
            <a:off x="5985861" y="6245932"/>
            <a:ext cx="952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Increase</a:t>
            </a:r>
            <a:endParaRPr lang="zh-TW" altLang="en-US" dirty="0"/>
          </a:p>
        </p:txBody>
      </p:sp>
      <p:sp>
        <p:nvSpPr>
          <p:cNvPr id="14" name="弧形箭號 (左彎) 13"/>
          <p:cNvSpPr/>
          <p:nvPr/>
        </p:nvSpPr>
        <p:spPr>
          <a:xfrm rot="16200000">
            <a:off x="3658206" y="3550703"/>
            <a:ext cx="567446" cy="1764196"/>
          </a:xfrm>
          <a:prstGeom prst="curved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15" name="弧形箭號 (左彎) 14"/>
          <p:cNvSpPr/>
          <p:nvPr/>
        </p:nvSpPr>
        <p:spPr>
          <a:xfrm rot="16200000">
            <a:off x="6178487" y="3550704"/>
            <a:ext cx="567445" cy="1764196"/>
          </a:xfrm>
          <a:prstGeom prst="curved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17" name="文字方塊 16"/>
          <p:cNvSpPr txBox="1"/>
          <p:nvPr/>
        </p:nvSpPr>
        <p:spPr>
          <a:xfrm>
            <a:off x="3465579" y="4347193"/>
            <a:ext cx="95269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Increase</a:t>
            </a:r>
            <a:endParaRPr lang="zh-TW" altLang="en-US" dirty="0"/>
          </a:p>
        </p:txBody>
      </p:sp>
      <p:sp>
        <p:nvSpPr>
          <p:cNvPr id="18" name="文字方塊 17"/>
          <p:cNvSpPr txBox="1"/>
          <p:nvPr/>
        </p:nvSpPr>
        <p:spPr>
          <a:xfrm>
            <a:off x="5985860" y="4347193"/>
            <a:ext cx="95269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Increase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029940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/>
      <p:bldP spid="13" grpId="0"/>
      <p:bldP spid="14" grpId="0" animBg="1"/>
      <p:bldP spid="15" grpId="0" animBg="1"/>
      <p:bldP spid="17" grpId="0" animBg="1"/>
      <p:bldP spid="1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內容版面配置區 1"/>
          <p:cNvSpPr>
            <a:spLocks noGrp="1"/>
          </p:cNvSpPr>
          <p:nvPr>
            <p:ph idx="1"/>
          </p:nvPr>
        </p:nvSpPr>
        <p:spPr>
          <a:xfrm>
            <a:off x="457200" y="1499616"/>
            <a:ext cx="8579296" cy="4626547"/>
          </a:xfrm>
        </p:spPr>
        <p:txBody>
          <a:bodyPr>
            <a:normAutofit/>
          </a:bodyPr>
          <a:lstStyle/>
          <a:p>
            <a:r>
              <a:rPr lang="en-US" altLang="zh-TW" sz="2400" dirty="0" smtClean="0"/>
              <a:t>Number of Sequences and Accuracy </a:t>
            </a:r>
            <a:r>
              <a:rPr lang="en-US" altLang="zh-TW" sz="1800" dirty="0" smtClean="0"/>
              <a:t>(With 300 benign samples)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08B15-B12B-4948-AA87-08CCCCC6C7BE}" type="slidenum">
              <a:rPr lang="zh-TW" altLang="en-US" smtClean="0"/>
              <a:t>22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Evaluation</a:t>
            </a:r>
            <a:b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</a:br>
            <a:r>
              <a:rPr lang="en-US" altLang="zh-TW" sz="3100" dirty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Change of training sample </a:t>
            </a:r>
            <a:r>
              <a:rPr lang="en-US" altLang="zh-TW" sz="3100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set – Malicious Samples</a:t>
            </a:r>
            <a:endParaRPr lang="zh-TW" altLang="en-US" sz="3100" dirty="0">
              <a:solidFill>
                <a:schemeClr val="tx1"/>
              </a:solidFill>
              <a:effectLst>
                <a:glow>
                  <a:schemeClr val="tx2"/>
                </a:glow>
              </a:effectLst>
            </a:endParaRPr>
          </a:p>
        </p:txBody>
      </p:sp>
      <p:sp>
        <p:nvSpPr>
          <p:cNvPr id="7" name="內容版面配置區 2"/>
          <p:cNvSpPr txBox="1">
            <a:spLocks/>
          </p:cNvSpPr>
          <p:nvPr/>
        </p:nvSpPr>
        <p:spPr>
          <a:xfrm>
            <a:off x="457200" y="1600200"/>
            <a:ext cx="8229600" cy="4709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Wingdings 2" pitchFamily="18" charset="2"/>
              <a:buChar char="¥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SzPct val="60000"/>
              <a:buFont typeface="Wingdings 2" pitchFamily="18" charset="2"/>
              <a:buChar char="¥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57000"/>
              <a:buFont typeface="Wingdings 2" pitchFamily="18" charset="2"/>
              <a:buChar char="¥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SzPct val="55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50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TW" altLang="en-US" sz="2000" dirty="0"/>
          </a:p>
        </p:txBody>
      </p:sp>
      <p:sp>
        <p:nvSpPr>
          <p:cNvPr id="6" name="內容版面配置區 1"/>
          <p:cNvSpPr txBox="1">
            <a:spLocks/>
          </p:cNvSpPr>
          <p:nvPr/>
        </p:nvSpPr>
        <p:spPr>
          <a:xfrm>
            <a:off x="457200" y="1499616"/>
            <a:ext cx="8229600" cy="46265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Wingdings 2" pitchFamily="18" charset="2"/>
              <a:buChar char="¥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SzPct val="60000"/>
              <a:buFont typeface="Wingdings 2" pitchFamily="18" charset="2"/>
              <a:buChar char="¥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57000"/>
              <a:buFont typeface="Wingdings 2" pitchFamily="18" charset="2"/>
              <a:buChar char="¥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SzPct val="55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50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endParaRPr lang="en-US" altLang="zh-TW" sz="2000" dirty="0" smtClean="0"/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7368004"/>
              </p:ext>
            </p:extLst>
          </p:nvPr>
        </p:nvGraphicFramePr>
        <p:xfrm>
          <a:off x="107504" y="4693880"/>
          <a:ext cx="8971352" cy="161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1965828"/>
                <a:gridCol w="1879124"/>
                <a:gridCol w="1879124"/>
                <a:gridCol w="1879124"/>
              </a:tblGrid>
              <a:tr h="463897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 smtClean="0">
                          <a:solidFill>
                            <a:schemeClr val="bg1"/>
                          </a:solidFill>
                        </a:rPr>
                        <a:t>Type</a:t>
                      </a:r>
                      <a:endParaRPr lang="zh-TW" alt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8FCB1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400" dirty="0" err="1" smtClean="0"/>
                        <a:t>Kmin</a:t>
                      </a:r>
                      <a:endParaRPr lang="en-US" altLang="zh-TW" sz="1400" dirty="0" smtClean="0"/>
                    </a:p>
                    <a:p>
                      <a:r>
                        <a:rPr lang="en-US" altLang="zh-TW" sz="1400" dirty="0" smtClean="0"/>
                        <a:t>(10 training samples)</a:t>
                      </a:r>
                      <a:endParaRPr lang="zh-TW" altLang="en-US" sz="1400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400" dirty="0" err="1" smtClean="0"/>
                        <a:t>Kmin</a:t>
                      </a:r>
                      <a:endParaRPr lang="en-US" altLang="zh-TW" sz="1400" dirty="0" smtClean="0"/>
                    </a:p>
                    <a:p>
                      <a:r>
                        <a:rPr lang="en-US" altLang="zh-TW" sz="1400" dirty="0" smtClean="0"/>
                        <a:t>(5</a:t>
                      </a:r>
                      <a:r>
                        <a:rPr lang="en-US" altLang="zh-TW" sz="1400" baseline="0" dirty="0" smtClean="0"/>
                        <a:t> training samples</a:t>
                      </a:r>
                      <a:r>
                        <a:rPr lang="en-US" altLang="zh-TW" sz="1400" dirty="0" smtClean="0"/>
                        <a:t>)</a:t>
                      </a:r>
                      <a:endParaRPr lang="zh-TW" altLang="en-US" sz="1400" dirty="0"/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400" dirty="0" err="1" smtClean="0"/>
                        <a:t>Geinimi</a:t>
                      </a:r>
                      <a:endParaRPr lang="en-US" altLang="zh-TW" sz="1400" dirty="0" smtClean="0"/>
                    </a:p>
                    <a:p>
                      <a:r>
                        <a:rPr lang="en-US" altLang="zh-TW" sz="1400" dirty="0" smtClean="0"/>
                        <a:t>(8 training samples)</a:t>
                      </a:r>
                      <a:endParaRPr lang="zh-TW" altLang="en-US" sz="1400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400" dirty="0" err="1" smtClean="0"/>
                        <a:t>Geinimi</a:t>
                      </a:r>
                      <a:endParaRPr lang="en-US" altLang="zh-TW" sz="1400" dirty="0" smtClean="0"/>
                    </a:p>
                    <a:p>
                      <a:r>
                        <a:rPr lang="en-US" altLang="zh-TW" sz="1400" dirty="0" smtClean="0"/>
                        <a:t>(4 training samples)</a:t>
                      </a:r>
                      <a:endParaRPr lang="zh-TW" altLang="en-US" sz="1400" dirty="0"/>
                    </a:p>
                  </a:txBody>
                  <a:tcPr/>
                </a:tc>
              </a:tr>
              <a:tr h="3345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dirty="0" smtClean="0">
                          <a:solidFill>
                            <a:schemeClr val="bg1"/>
                          </a:solidFill>
                        </a:rPr>
                        <a:t>True Negative</a:t>
                      </a:r>
                      <a:endParaRPr lang="zh-TW" altLang="en-US" sz="14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8FCB1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/>
                        <a:t>100%</a:t>
                      </a:r>
                      <a:endParaRPr lang="zh-TW" altLang="en-US" sz="1800" dirty="0" smtClean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/>
                        <a:t>100%</a:t>
                      </a:r>
                      <a:endParaRPr lang="zh-TW" altLang="en-US" sz="1800" dirty="0"/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/>
                        <a:t>98%</a:t>
                      </a:r>
                      <a:endParaRPr lang="zh-TW" altLang="en-US" sz="1800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/>
                        <a:t>100%</a:t>
                      </a:r>
                      <a:endParaRPr lang="zh-TW" altLang="en-US" sz="1800" dirty="0"/>
                    </a:p>
                  </a:txBody>
                  <a:tcPr/>
                </a:tc>
              </a:tr>
              <a:tr h="3345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dirty="0" smtClean="0">
                          <a:solidFill>
                            <a:schemeClr val="bg1"/>
                          </a:solidFill>
                        </a:rPr>
                        <a:t>True Positive</a:t>
                      </a:r>
                      <a:endParaRPr lang="zh-TW" altLang="en-US" sz="14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8FCB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/>
                        <a:t>100%</a:t>
                      </a:r>
                      <a:endParaRPr lang="zh-TW" altLang="en-US" sz="1800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/>
                        <a:t>100%</a:t>
                      </a:r>
                      <a:endParaRPr lang="zh-TW" altLang="en-US" sz="1800" dirty="0"/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/>
                        <a:t>100%</a:t>
                      </a:r>
                      <a:endParaRPr lang="zh-TW" altLang="en-US" sz="1800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/>
                        <a:t>100%</a:t>
                      </a:r>
                      <a:endParaRPr lang="zh-TW" altLang="en-US" sz="1800" dirty="0"/>
                    </a:p>
                  </a:txBody>
                  <a:tcPr/>
                </a:tc>
              </a:tr>
              <a:tr h="3345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dirty="0" smtClean="0">
                          <a:solidFill>
                            <a:schemeClr val="bg1"/>
                          </a:solidFill>
                        </a:rPr>
                        <a:t>Accuracy</a:t>
                      </a:r>
                      <a:endParaRPr lang="zh-TW" altLang="en-US" sz="14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8FCB1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/>
                        <a:t>100%</a:t>
                      </a:r>
                      <a:endParaRPr lang="zh-TW" altLang="en-US" sz="1800" dirty="0" smtClean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/>
                        <a:t>100%</a:t>
                      </a:r>
                      <a:endParaRPr lang="zh-TW" altLang="en-US" sz="1800" dirty="0"/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/>
                        <a:t>98.13%</a:t>
                      </a:r>
                      <a:endParaRPr lang="zh-TW" altLang="en-US" sz="1800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/>
                        <a:t>100%</a:t>
                      </a:r>
                      <a:endParaRPr lang="zh-TW" altLang="en-US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graphicFrame>
        <p:nvGraphicFramePr>
          <p:cNvPr id="11" name="圖表 10"/>
          <p:cNvGraphicFramePr/>
          <p:nvPr>
            <p:extLst>
              <p:ext uri="{D42A27DB-BD31-4B8C-83A1-F6EECF244321}">
                <p14:modId xmlns:p14="http://schemas.microsoft.com/office/powerpoint/2010/main" val="4109361451"/>
              </p:ext>
            </p:extLst>
          </p:nvPr>
        </p:nvGraphicFramePr>
        <p:xfrm>
          <a:off x="107504" y="1916832"/>
          <a:ext cx="8928992" cy="27363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弧形向右箭號 12"/>
          <p:cNvSpPr/>
          <p:nvPr/>
        </p:nvSpPr>
        <p:spPr>
          <a:xfrm rot="16200000">
            <a:off x="6970576" y="5638937"/>
            <a:ext cx="423428" cy="1764196"/>
          </a:xfrm>
          <a:prstGeom prst="curved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15" name="文字方塊 14"/>
          <p:cNvSpPr txBox="1"/>
          <p:nvPr/>
        </p:nvSpPr>
        <p:spPr>
          <a:xfrm>
            <a:off x="6705941" y="6317940"/>
            <a:ext cx="952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Increase</a:t>
            </a:r>
            <a:endParaRPr lang="zh-TW" altLang="en-US" dirty="0"/>
          </a:p>
        </p:txBody>
      </p:sp>
      <p:sp>
        <p:nvSpPr>
          <p:cNvPr id="22" name="文字方塊 21"/>
          <p:cNvSpPr txBox="1"/>
          <p:nvPr/>
        </p:nvSpPr>
        <p:spPr>
          <a:xfrm>
            <a:off x="6742906" y="4343107"/>
            <a:ext cx="87876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Reduce</a:t>
            </a:r>
            <a:endParaRPr lang="zh-TW" altLang="en-US" dirty="0"/>
          </a:p>
        </p:txBody>
      </p:sp>
      <p:sp>
        <p:nvSpPr>
          <p:cNvPr id="25" name="弧形箭號 (左彎) 24"/>
          <p:cNvSpPr/>
          <p:nvPr/>
        </p:nvSpPr>
        <p:spPr>
          <a:xfrm rot="16200000">
            <a:off x="6898568" y="3546618"/>
            <a:ext cx="567445" cy="1764196"/>
          </a:xfrm>
          <a:prstGeom prst="curved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564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/>
      <p:bldP spid="22" grpId="0" animBg="1"/>
      <p:bldP spid="2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內容版面配置區 1"/>
          <p:cNvSpPr>
            <a:spLocks noGrp="1"/>
          </p:cNvSpPr>
          <p:nvPr>
            <p:ph idx="1"/>
          </p:nvPr>
        </p:nvSpPr>
        <p:spPr>
          <a:xfrm>
            <a:off x="457200" y="1499616"/>
            <a:ext cx="8579296" cy="5097736"/>
          </a:xfrm>
        </p:spPr>
        <p:txBody>
          <a:bodyPr>
            <a:normAutofit/>
          </a:bodyPr>
          <a:lstStyle/>
          <a:p>
            <a:r>
              <a:rPr lang="en-US" altLang="zh-TW" sz="2000" dirty="0"/>
              <a:t>Relationship of Number of Samples and Sequences (</a:t>
            </a:r>
            <a:r>
              <a:rPr lang="en-US" altLang="zh-TW" sz="2000" i="1" dirty="0" err="1">
                <a:latin typeface="Times New Roman" pitchFamily="18" charset="0"/>
                <a:cs typeface="Times New Roman" pitchFamily="18" charset="0"/>
              </a:rPr>
              <a:t>Kmin</a:t>
            </a:r>
            <a:r>
              <a:rPr lang="en-US" altLang="zh-TW" sz="2000" dirty="0" smtClean="0"/>
              <a:t>)</a:t>
            </a:r>
          </a:p>
          <a:p>
            <a:endParaRPr lang="en-US" altLang="zh-TW" sz="2000" dirty="0"/>
          </a:p>
          <a:p>
            <a:endParaRPr lang="en-US" altLang="zh-TW" sz="2000" dirty="0" smtClean="0"/>
          </a:p>
          <a:p>
            <a:endParaRPr lang="en-US" altLang="zh-TW" sz="2000" dirty="0"/>
          </a:p>
          <a:p>
            <a:endParaRPr lang="en-US" altLang="zh-TW" sz="2000" dirty="0" smtClean="0"/>
          </a:p>
          <a:p>
            <a:endParaRPr lang="en-US" altLang="zh-TW" sz="2000" dirty="0"/>
          </a:p>
          <a:p>
            <a:endParaRPr lang="en-US" altLang="zh-TW" sz="2000" dirty="0" smtClean="0"/>
          </a:p>
          <a:p>
            <a:r>
              <a:rPr lang="en-US" altLang="zh-TW" sz="2400" dirty="0" smtClean="0"/>
              <a:t>Take </a:t>
            </a:r>
            <a:r>
              <a:rPr lang="en-US" altLang="zh-TW" sz="2400" dirty="0"/>
              <a:t>more </a:t>
            </a:r>
            <a:r>
              <a:rPr lang="en-US" altLang="zh-TW" sz="2400" dirty="0" smtClean="0"/>
              <a:t>benign </a:t>
            </a:r>
            <a:r>
              <a:rPr lang="en-US" altLang="zh-TW" sz="2400" dirty="0"/>
              <a:t>samples to train </a:t>
            </a:r>
            <a:endParaRPr lang="en-US" altLang="zh-TW" sz="2400" dirty="0" smtClean="0"/>
          </a:p>
          <a:p>
            <a:pPr lvl="1"/>
            <a:r>
              <a:rPr lang="en-US" altLang="zh-TW" sz="1600" dirty="0" smtClean="0"/>
              <a:t>Less sequences of high probability</a:t>
            </a:r>
            <a:endParaRPr lang="en-US" altLang="zh-TW" sz="1600" dirty="0"/>
          </a:p>
          <a:p>
            <a:pPr lvl="1"/>
            <a:r>
              <a:rPr lang="en-US" altLang="zh-TW" sz="1600" dirty="0"/>
              <a:t>Increasing the true </a:t>
            </a:r>
            <a:r>
              <a:rPr lang="en-US" altLang="zh-TW" sz="1600" dirty="0" smtClean="0"/>
              <a:t>negative </a:t>
            </a:r>
            <a:r>
              <a:rPr lang="en-US" altLang="zh-TW" sz="1600" dirty="0"/>
              <a:t>rate and false </a:t>
            </a:r>
            <a:r>
              <a:rPr lang="en-US" altLang="zh-TW" sz="1600" dirty="0" smtClean="0"/>
              <a:t>negative </a:t>
            </a:r>
            <a:r>
              <a:rPr lang="en-US" altLang="zh-TW" sz="1600" dirty="0"/>
              <a:t>rate</a:t>
            </a:r>
          </a:p>
          <a:p>
            <a:r>
              <a:rPr lang="en-US" altLang="zh-TW" sz="2400" dirty="0" smtClean="0"/>
              <a:t>Take more </a:t>
            </a:r>
            <a:r>
              <a:rPr lang="en-US" altLang="zh-TW" sz="2400" dirty="0"/>
              <a:t>malicious samples to train </a:t>
            </a:r>
            <a:endParaRPr lang="en-US" altLang="zh-TW" sz="2400" dirty="0" smtClean="0"/>
          </a:p>
          <a:p>
            <a:pPr lvl="1"/>
            <a:r>
              <a:rPr lang="en-US" altLang="zh-TW" sz="1600" dirty="0" smtClean="0"/>
              <a:t>More extracted sequences</a:t>
            </a:r>
          </a:p>
          <a:p>
            <a:pPr lvl="1"/>
            <a:r>
              <a:rPr lang="en-US" altLang="zh-TW" sz="1600" dirty="0" smtClean="0"/>
              <a:t>Increasing </a:t>
            </a:r>
            <a:r>
              <a:rPr lang="en-US" altLang="zh-TW" sz="1600" dirty="0"/>
              <a:t>the true positive </a:t>
            </a:r>
            <a:r>
              <a:rPr lang="en-US" altLang="zh-TW" sz="1600" dirty="0" smtClean="0"/>
              <a:t>rate and false positive rate</a:t>
            </a:r>
          </a:p>
          <a:p>
            <a:pPr lvl="1"/>
            <a:endParaRPr lang="en-US" altLang="zh-TW" sz="1600" dirty="0" smtClean="0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08B15-B12B-4948-AA87-08CCCCC6C7BE}" type="slidenum">
              <a:rPr lang="zh-TW" altLang="en-US" smtClean="0"/>
              <a:t>23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Evaluation</a:t>
            </a:r>
            <a:b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</a:br>
            <a:r>
              <a:rPr lang="en-US" altLang="zh-TW" sz="3100" dirty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Relationship </a:t>
            </a:r>
            <a:r>
              <a:rPr lang="en-US" altLang="zh-TW" sz="3100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between Samples </a:t>
            </a:r>
            <a:r>
              <a:rPr lang="en-US" altLang="zh-TW" sz="3100" dirty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and Sequences</a:t>
            </a:r>
            <a:endParaRPr lang="zh-TW" altLang="en-US" sz="3100" dirty="0">
              <a:solidFill>
                <a:schemeClr val="tx1"/>
              </a:solidFill>
              <a:effectLst>
                <a:glow>
                  <a:schemeClr val="tx2"/>
                </a:glow>
              </a:effectLst>
            </a:endParaRPr>
          </a:p>
        </p:txBody>
      </p:sp>
      <p:sp>
        <p:nvSpPr>
          <p:cNvPr id="7" name="內容版面配置區 2"/>
          <p:cNvSpPr txBox="1">
            <a:spLocks/>
          </p:cNvSpPr>
          <p:nvPr/>
        </p:nvSpPr>
        <p:spPr>
          <a:xfrm>
            <a:off x="457200" y="1600200"/>
            <a:ext cx="8229600" cy="4709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Wingdings 2" pitchFamily="18" charset="2"/>
              <a:buChar char="¥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SzPct val="60000"/>
              <a:buFont typeface="Wingdings 2" pitchFamily="18" charset="2"/>
              <a:buChar char="¥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57000"/>
              <a:buFont typeface="Wingdings 2" pitchFamily="18" charset="2"/>
              <a:buChar char="¥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SzPct val="55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50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TW" altLang="en-US" sz="2000" dirty="0"/>
          </a:p>
        </p:txBody>
      </p:sp>
      <p:sp>
        <p:nvSpPr>
          <p:cNvPr id="6" name="內容版面配置區 1"/>
          <p:cNvSpPr txBox="1">
            <a:spLocks/>
          </p:cNvSpPr>
          <p:nvPr/>
        </p:nvSpPr>
        <p:spPr>
          <a:xfrm>
            <a:off x="457200" y="1499616"/>
            <a:ext cx="8229600" cy="46265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Wingdings 2" pitchFamily="18" charset="2"/>
              <a:buChar char="¥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SzPct val="60000"/>
              <a:buFont typeface="Wingdings 2" pitchFamily="18" charset="2"/>
              <a:buChar char="¥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57000"/>
              <a:buFont typeface="Wingdings 2" pitchFamily="18" charset="2"/>
              <a:buChar char="¥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SzPct val="55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50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endParaRPr lang="en-US" altLang="zh-TW" sz="2000" dirty="0" smtClean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7118043"/>
              </p:ext>
            </p:extLst>
          </p:nvPr>
        </p:nvGraphicFramePr>
        <p:xfrm>
          <a:off x="395536" y="1935071"/>
          <a:ext cx="8352929" cy="2069995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2030083"/>
                <a:gridCol w="2031047"/>
                <a:gridCol w="2030083"/>
                <a:gridCol w="2261716"/>
              </a:tblGrid>
              <a:tr h="622655">
                <a:tc>
                  <a:txBody>
                    <a:bodyPr/>
                    <a:lstStyle/>
                    <a:p>
                      <a:pPr marL="304800" indent="-304800" algn="l"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</a:rPr>
                        <a:t>  Number </a:t>
                      </a:r>
                      <a:r>
                        <a:rPr lang="en-US" sz="1400" kern="100" dirty="0">
                          <a:effectLst/>
                        </a:rPr>
                        <a:t>of Malicious Training Samples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indent="-304800" algn="l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Number of Extracted Sequences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indent="-304800" algn="l"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</a:rPr>
                        <a:t>     Number </a:t>
                      </a:r>
                      <a:r>
                        <a:rPr lang="en-US" sz="1400" kern="100" dirty="0">
                          <a:effectLst/>
                        </a:rPr>
                        <a:t>of Benign Training Samples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indent="-304800" algn="l"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</a:rPr>
                        <a:t> Number </a:t>
                      </a:r>
                      <a:r>
                        <a:rPr lang="en-US" sz="1400" kern="100" dirty="0">
                          <a:effectLst/>
                        </a:rPr>
                        <a:t>of Sequences of </a:t>
                      </a:r>
                      <a:r>
                        <a:rPr lang="en-US" sz="1400" kern="100" dirty="0" smtClean="0">
                          <a:effectLst/>
                        </a:rPr>
                        <a:t>          100</a:t>
                      </a:r>
                      <a:r>
                        <a:rPr lang="en-US" sz="1400" kern="100" dirty="0">
                          <a:effectLst/>
                        </a:rPr>
                        <a:t>% Probability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1835"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2000" b="0" kern="100" dirty="0">
                          <a:effectLst/>
                        </a:rPr>
                        <a:t>10</a:t>
                      </a:r>
                      <a:endParaRPr lang="zh-TW" sz="2000" b="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2000" kern="100" dirty="0" smtClean="0">
                          <a:effectLst/>
                        </a:rPr>
                        <a:t>241</a:t>
                      </a:r>
                      <a:endParaRPr lang="zh-TW" sz="2000" b="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300</a:t>
                      </a:r>
                      <a:endParaRPr lang="zh-TW" sz="2000" b="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2000" kern="100" dirty="0" smtClean="0">
                          <a:effectLst/>
                        </a:rPr>
                        <a:t>158</a:t>
                      </a:r>
                      <a:endParaRPr lang="zh-TW" sz="2000" b="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1835"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2000" b="0" kern="100" dirty="0">
                          <a:effectLst/>
                        </a:rPr>
                        <a:t>10</a:t>
                      </a:r>
                      <a:endParaRPr lang="zh-TW" sz="2000" b="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2000" kern="100" dirty="0" smtClean="0">
                          <a:effectLst/>
                        </a:rPr>
                        <a:t>241</a:t>
                      </a:r>
                      <a:endParaRPr lang="zh-TW" sz="2000" b="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150</a:t>
                      </a:r>
                      <a:endParaRPr lang="zh-TW" sz="2000" b="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2000" kern="100" dirty="0" smtClean="0">
                          <a:effectLst/>
                        </a:rPr>
                        <a:t>161</a:t>
                      </a:r>
                      <a:endParaRPr lang="zh-TW" sz="2000" b="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1835"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2000" b="0" kern="100" dirty="0">
                          <a:effectLst/>
                        </a:rPr>
                        <a:t>5</a:t>
                      </a:r>
                      <a:endParaRPr lang="zh-TW" sz="2000" b="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2000" kern="100" dirty="0" smtClean="0">
                          <a:effectLst/>
                        </a:rPr>
                        <a:t>112</a:t>
                      </a:r>
                      <a:endParaRPr lang="zh-TW" sz="2000" b="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300</a:t>
                      </a:r>
                      <a:endParaRPr lang="zh-TW" sz="2000" b="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2000" kern="100" dirty="0" smtClean="0">
                          <a:effectLst/>
                        </a:rPr>
                        <a:t>65</a:t>
                      </a:r>
                      <a:endParaRPr lang="zh-TW" sz="2000" b="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1835"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2000" b="0" kern="100" dirty="0">
                          <a:effectLst/>
                        </a:rPr>
                        <a:t>5</a:t>
                      </a:r>
                      <a:endParaRPr lang="zh-TW" sz="2000" b="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2000" kern="100" dirty="0" smtClean="0">
                          <a:effectLst/>
                        </a:rPr>
                        <a:t>112</a:t>
                      </a:r>
                      <a:endParaRPr lang="zh-TW" sz="2000" b="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150</a:t>
                      </a:r>
                      <a:endParaRPr lang="zh-TW" sz="2000" b="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2000" kern="100" dirty="0" smtClean="0">
                          <a:effectLst/>
                        </a:rPr>
                        <a:t>67</a:t>
                      </a:r>
                      <a:endParaRPr lang="zh-TW" sz="2000" b="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0" name="弧形向右箭號 9"/>
          <p:cNvSpPr/>
          <p:nvPr/>
        </p:nvSpPr>
        <p:spPr>
          <a:xfrm>
            <a:off x="683568" y="2852935"/>
            <a:ext cx="360040" cy="959953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12" name="弧形向右箭號 11"/>
          <p:cNvSpPr/>
          <p:nvPr/>
        </p:nvSpPr>
        <p:spPr>
          <a:xfrm>
            <a:off x="4622800" y="2708921"/>
            <a:ext cx="360040" cy="47997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13" name="弧形向右箭號 12"/>
          <p:cNvSpPr/>
          <p:nvPr/>
        </p:nvSpPr>
        <p:spPr>
          <a:xfrm>
            <a:off x="4622800" y="3437881"/>
            <a:ext cx="360040" cy="47997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69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內容版面配置區 1"/>
          <p:cNvSpPr>
            <a:spLocks noGrp="1"/>
          </p:cNvSpPr>
          <p:nvPr>
            <p:ph idx="1"/>
          </p:nvPr>
        </p:nvSpPr>
        <p:spPr>
          <a:xfrm>
            <a:off x="457200" y="1499616"/>
            <a:ext cx="8579296" cy="5097736"/>
          </a:xfrm>
        </p:spPr>
        <p:txBody>
          <a:bodyPr>
            <a:normAutofit/>
          </a:bodyPr>
          <a:lstStyle/>
          <a:p>
            <a:r>
              <a:rPr lang="en-US" altLang="zh-TW" sz="2800" dirty="0" smtClean="0"/>
              <a:t>Short Sequences</a:t>
            </a:r>
          </a:p>
          <a:p>
            <a:pPr lvl="1"/>
            <a:r>
              <a:rPr lang="en-US" altLang="zh-TW" sz="2000" dirty="0" smtClean="0"/>
              <a:t>Sequence Length: 6</a:t>
            </a:r>
          </a:p>
          <a:p>
            <a:pPr lvl="1"/>
            <a:r>
              <a:rPr lang="en-US" altLang="zh-TW" sz="2400" dirty="0" smtClean="0"/>
              <a:t>In Malicious Sample</a:t>
            </a:r>
          </a:p>
          <a:p>
            <a:pPr lvl="1"/>
            <a:endParaRPr lang="en-US" altLang="zh-TW" sz="2400" dirty="0"/>
          </a:p>
          <a:p>
            <a:pPr lvl="1"/>
            <a:endParaRPr lang="en-US" altLang="zh-TW" sz="2400" dirty="0" smtClean="0"/>
          </a:p>
          <a:p>
            <a:pPr lvl="1"/>
            <a:endParaRPr lang="en-US" altLang="zh-TW" dirty="0"/>
          </a:p>
          <a:p>
            <a:pPr lvl="1"/>
            <a:r>
              <a:rPr lang="en-US" altLang="zh-TW" sz="2400" dirty="0" smtClean="0"/>
              <a:t>In Benign Sample</a:t>
            </a:r>
          </a:p>
          <a:p>
            <a:pPr lvl="1"/>
            <a:endParaRPr lang="en-US" altLang="zh-TW" sz="2400" dirty="0"/>
          </a:p>
          <a:p>
            <a:pPr lvl="1"/>
            <a:endParaRPr lang="en-US" altLang="zh-TW" sz="2400" dirty="0" smtClean="0"/>
          </a:p>
          <a:p>
            <a:pPr lvl="1"/>
            <a:endParaRPr lang="en-US" altLang="zh-TW" sz="2400" dirty="0"/>
          </a:p>
          <a:p>
            <a:pPr marL="0" indent="0">
              <a:buNone/>
            </a:pPr>
            <a:endParaRPr lang="en-US" altLang="zh-TW" sz="1600" dirty="0" smtClean="0"/>
          </a:p>
          <a:p>
            <a:pPr lvl="1"/>
            <a:endParaRPr lang="en-US" altLang="zh-TW" sz="1600" dirty="0" smtClean="0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08B15-B12B-4948-AA87-08CCCCC6C7BE}" type="slidenum">
              <a:rPr lang="zh-TW" altLang="en-US" smtClean="0"/>
              <a:t>24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Case Study</a:t>
            </a:r>
            <a:b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</a:br>
            <a:r>
              <a:rPr lang="en-US" altLang="zh-TW" sz="3100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False Positive of Subsequences (</a:t>
            </a:r>
            <a:r>
              <a:rPr lang="en-US" altLang="zh-TW" sz="3100" i="1" dirty="0" err="1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  <a:latin typeface="Times New Roman" pitchFamily="18" charset="0"/>
                <a:cs typeface="Times New Roman" pitchFamily="18" charset="0"/>
              </a:rPr>
              <a:t>Kmin</a:t>
            </a:r>
            <a:r>
              <a:rPr lang="en-US" altLang="zh-TW" sz="3100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  <a:latin typeface="+mn-lt"/>
                <a:cs typeface="Times New Roman" pitchFamily="18" charset="0"/>
              </a:rPr>
              <a:t>)</a:t>
            </a:r>
            <a:endParaRPr lang="zh-TW" altLang="en-US" sz="3100" dirty="0">
              <a:solidFill>
                <a:schemeClr val="tx1"/>
              </a:solidFill>
              <a:effectLst>
                <a:glow>
                  <a:schemeClr val="tx2"/>
                </a:glow>
              </a:effectLst>
              <a:latin typeface="+mn-lt"/>
              <a:cs typeface="Times New Roman" pitchFamily="18" charset="0"/>
            </a:endParaRPr>
          </a:p>
        </p:txBody>
      </p:sp>
      <p:sp>
        <p:nvSpPr>
          <p:cNvPr id="7" name="內容版面配置區 2"/>
          <p:cNvSpPr txBox="1">
            <a:spLocks/>
          </p:cNvSpPr>
          <p:nvPr/>
        </p:nvSpPr>
        <p:spPr>
          <a:xfrm>
            <a:off x="457200" y="1600200"/>
            <a:ext cx="8229600" cy="4709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Wingdings 2" pitchFamily="18" charset="2"/>
              <a:buChar char="¥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SzPct val="60000"/>
              <a:buFont typeface="Wingdings 2" pitchFamily="18" charset="2"/>
              <a:buChar char="¥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57000"/>
              <a:buFont typeface="Wingdings 2" pitchFamily="18" charset="2"/>
              <a:buChar char="¥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SzPct val="55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50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TW" altLang="en-US" sz="2000" dirty="0"/>
          </a:p>
        </p:txBody>
      </p:sp>
      <p:sp>
        <p:nvSpPr>
          <p:cNvPr id="6" name="內容版面配置區 1"/>
          <p:cNvSpPr txBox="1">
            <a:spLocks/>
          </p:cNvSpPr>
          <p:nvPr/>
        </p:nvSpPr>
        <p:spPr>
          <a:xfrm>
            <a:off x="457200" y="1499616"/>
            <a:ext cx="8229600" cy="46265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Wingdings 2" pitchFamily="18" charset="2"/>
              <a:buChar char="¥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SzPct val="60000"/>
              <a:buFont typeface="Wingdings 2" pitchFamily="18" charset="2"/>
              <a:buChar char="¥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57000"/>
              <a:buFont typeface="Wingdings 2" pitchFamily="18" charset="2"/>
              <a:buChar char="¥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SzPct val="55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50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endParaRPr lang="en-US" altLang="zh-TW" sz="2000" dirty="0" smtClean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696296"/>
            <a:ext cx="8213858" cy="1191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942" y="2852936"/>
            <a:ext cx="8198116" cy="1363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443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內容版面配置區 1"/>
          <p:cNvSpPr>
            <a:spLocks noGrp="1"/>
          </p:cNvSpPr>
          <p:nvPr>
            <p:ph idx="1"/>
          </p:nvPr>
        </p:nvSpPr>
        <p:spPr>
          <a:xfrm>
            <a:off x="457200" y="1499616"/>
            <a:ext cx="8579296" cy="5097736"/>
          </a:xfrm>
        </p:spPr>
        <p:txBody>
          <a:bodyPr>
            <a:normAutofit/>
          </a:bodyPr>
          <a:lstStyle/>
          <a:p>
            <a:r>
              <a:rPr lang="en-US" altLang="zh-TW" sz="2800" dirty="0" smtClean="0"/>
              <a:t>Common Behavior of Application Startup</a:t>
            </a:r>
          </a:p>
          <a:p>
            <a:pPr lvl="1"/>
            <a:r>
              <a:rPr lang="en-US" altLang="zh-TW" sz="2000" dirty="0" smtClean="0"/>
              <a:t>Sequence Length: 116</a:t>
            </a:r>
          </a:p>
          <a:p>
            <a:pPr lvl="1"/>
            <a:r>
              <a:rPr lang="en-US" altLang="zh-TW" sz="2400" dirty="0" smtClean="0"/>
              <a:t>In Malicious Sample  </a:t>
            </a:r>
          </a:p>
          <a:p>
            <a:pPr lvl="1"/>
            <a:endParaRPr lang="en-US" altLang="zh-TW" sz="2400" dirty="0" smtClean="0"/>
          </a:p>
          <a:p>
            <a:pPr marL="0" indent="0">
              <a:buNone/>
            </a:pPr>
            <a:endParaRPr lang="en-US" altLang="zh-TW" sz="1600" dirty="0" smtClean="0"/>
          </a:p>
          <a:p>
            <a:pPr lvl="1"/>
            <a:endParaRPr lang="en-US" altLang="zh-TW" sz="1600" dirty="0" smtClean="0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08B15-B12B-4948-AA87-08CCCCC6C7BE}" type="slidenum">
              <a:rPr lang="zh-TW" altLang="en-US" smtClean="0"/>
              <a:t>25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Case Study</a:t>
            </a:r>
            <a:b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</a:br>
            <a:r>
              <a:rPr lang="en-US" altLang="zh-TW" sz="3100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False Positive of Subsequences (</a:t>
            </a:r>
            <a:r>
              <a:rPr lang="en-US" altLang="zh-TW" sz="3100" i="1" dirty="0" err="1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  <a:latin typeface="Times New Roman" pitchFamily="18" charset="0"/>
                <a:cs typeface="Times New Roman" pitchFamily="18" charset="0"/>
              </a:rPr>
              <a:t>Geinimi</a:t>
            </a:r>
            <a:r>
              <a:rPr lang="en-US" altLang="zh-TW" sz="3100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  <a:latin typeface="+mn-lt"/>
                <a:cs typeface="Times New Roman" pitchFamily="18" charset="0"/>
              </a:rPr>
              <a:t>)</a:t>
            </a:r>
            <a:endParaRPr lang="zh-TW" altLang="en-US" sz="3100" dirty="0">
              <a:solidFill>
                <a:schemeClr val="tx1"/>
              </a:solidFill>
              <a:effectLst>
                <a:glow>
                  <a:schemeClr val="tx2"/>
                </a:glow>
              </a:effectLst>
              <a:latin typeface="+mn-lt"/>
              <a:cs typeface="Times New Roman" pitchFamily="18" charset="0"/>
            </a:endParaRPr>
          </a:p>
        </p:txBody>
      </p:sp>
      <p:sp>
        <p:nvSpPr>
          <p:cNvPr id="7" name="內容版面配置區 2"/>
          <p:cNvSpPr txBox="1">
            <a:spLocks/>
          </p:cNvSpPr>
          <p:nvPr/>
        </p:nvSpPr>
        <p:spPr>
          <a:xfrm>
            <a:off x="457200" y="1600200"/>
            <a:ext cx="8229600" cy="4709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Wingdings 2" pitchFamily="18" charset="2"/>
              <a:buChar char="¥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SzPct val="60000"/>
              <a:buFont typeface="Wingdings 2" pitchFamily="18" charset="2"/>
              <a:buChar char="¥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57000"/>
              <a:buFont typeface="Wingdings 2" pitchFamily="18" charset="2"/>
              <a:buChar char="¥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SzPct val="55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50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TW" altLang="en-US" sz="2000" dirty="0"/>
          </a:p>
        </p:txBody>
      </p:sp>
      <p:sp>
        <p:nvSpPr>
          <p:cNvPr id="6" name="內容版面配置區 1"/>
          <p:cNvSpPr txBox="1">
            <a:spLocks/>
          </p:cNvSpPr>
          <p:nvPr/>
        </p:nvSpPr>
        <p:spPr>
          <a:xfrm>
            <a:off x="457200" y="1499616"/>
            <a:ext cx="8229600" cy="46265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Wingdings 2" pitchFamily="18" charset="2"/>
              <a:buChar char="¥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SzPct val="60000"/>
              <a:buFont typeface="Wingdings 2" pitchFamily="18" charset="2"/>
              <a:buChar char="¥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57000"/>
              <a:buFont typeface="Wingdings 2" pitchFamily="18" charset="2"/>
              <a:buChar char="¥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SzPct val="55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50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endParaRPr lang="en-US" altLang="zh-TW" sz="2000" dirty="0" smtClean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48" y="2925845"/>
            <a:ext cx="8416304" cy="323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矩形 9"/>
          <p:cNvSpPr/>
          <p:nvPr/>
        </p:nvSpPr>
        <p:spPr>
          <a:xfrm>
            <a:off x="359532" y="2925845"/>
            <a:ext cx="8424936" cy="143925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36686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內容版面配置區 1"/>
          <p:cNvSpPr>
            <a:spLocks noGrp="1"/>
          </p:cNvSpPr>
          <p:nvPr>
            <p:ph idx="1"/>
          </p:nvPr>
        </p:nvSpPr>
        <p:spPr>
          <a:xfrm>
            <a:off x="457200" y="1499616"/>
            <a:ext cx="8579296" cy="5097736"/>
          </a:xfrm>
        </p:spPr>
        <p:txBody>
          <a:bodyPr>
            <a:normAutofit/>
          </a:bodyPr>
          <a:lstStyle/>
          <a:p>
            <a:r>
              <a:rPr lang="en-US" altLang="zh-TW" sz="2800" dirty="0" smtClean="0"/>
              <a:t>Common Behavior of Application Startup</a:t>
            </a:r>
          </a:p>
          <a:p>
            <a:pPr lvl="1"/>
            <a:r>
              <a:rPr lang="en-US" altLang="zh-TW" sz="2000" dirty="0" smtClean="0"/>
              <a:t>Sequence Length: 116</a:t>
            </a:r>
          </a:p>
          <a:p>
            <a:pPr lvl="1"/>
            <a:r>
              <a:rPr lang="en-US" altLang="zh-TW" sz="2400" dirty="0" smtClean="0"/>
              <a:t>In Benign Sample</a:t>
            </a:r>
          </a:p>
          <a:p>
            <a:pPr marL="0" indent="0">
              <a:buNone/>
            </a:pPr>
            <a:endParaRPr lang="en-US" altLang="zh-TW" sz="1600" dirty="0" smtClean="0"/>
          </a:p>
          <a:p>
            <a:pPr lvl="1"/>
            <a:endParaRPr lang="en-US" altLang="zh-TW" sz="1600" dirty="0" smtClean="0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08B15-B12B-4948-AA87-08CCCCC6C7BE}" type="slidenum">
              <a:rPr lang="zh-TW" altLang="en-US" smtClean="0"/>
              <a:t>26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Case Study</a:t>
            </a:r>
            <a:b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</a:br>
            <a:r>
              <a:rPr lang="en-US" altLang="zh-TW" sz="3100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False Positive of Subsequences (</a:t>
            </a:r>
            <a:r>
              <a:rPr lang="en-US" altLang="zh-TW" sz="3100" i="1" dirty="0" err="1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  <a:latin typeface="Times New Roman" pitchFamily="18" charset="0"/>
                <a:cs typeface="Times New Roman" pitchFamily="18" charset="0"/>
              </a:rPr>
              <a:t>Geinimi</a:t>
            </a:r>
            <a:r>
              <a:rPr lang="en-US" altLang="zh-TW" sz="3100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  <a:latin typeface="+mn-lt"/>
                <a:cs typeface="Times New Roman" pitchFamily="18" charset="0"/>
              </a:rPr>
              <a:t>)</a:t>
            </a:r>
            <a:endParaRPr lang="zh-TW" altLang="en-US" sz="3100" dirty="0">
              <a:solidFill>
                <a:schemeClr val="tx1"/>
              </a:solidFill>
              <a:effectLst>
                <a:glow>
                  <a:schemeClr val="tx2"/>
                </a:glow>
              </a:effectLst>
              <a:latin typeface="+mn-lt"/>
              <a:cs typeface="Times New Roman" pitchFamily="18" charset="0"/>
            </a:endParaRPr>
          </a:p>
        </p:txBody>
      </p:sp>
      <p:sp>
        <p:nvSpPr>
          <p:cNvPr id="7" name="內容版面配置區 2"/>
          <p:cNvSpPr txBox="1">
            <a:spLocks/>
          </p:cNvSpPr>
          <p:nvPr/>
        </p:nvSpPr>
        <p:spPr>
          <a:xfrm>
            <a:off x="457200" y="1600200"/>
            <a:ext cx="8229600" cy="4709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Wingdings 2" pitchFamily="18" charset="2"/>
              <a:buChar char="¥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SzPct val="60000"/>
              <a:buFont typeface="Wingdings 2" pitchFamily="18" charset="2"/>
              <a:buChar char="¥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57000"/>
              <a:buFont typeface="Wingdings 2" pitchFamily="18" charset="2"/>
              <a:buChar char="¥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SzPct val="55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50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TW" altLang="en-US" sz="2000" dirty="0"/>
          </a:p>
        </p:txBody>
      </p:sp>
      <p:sp>
        <p:nvSpPr>
          <p:cNvPr id="6" name="內容版面配置區 1"/>
          <p:cNvSpPr txBox="1">
            <a:spLocks/>
          </p:cNvSpPr>
          <p:nvPr/>
        </p:nvSpPr>
        <p:spPr>
          <a:xfrm>
            <a:off x="457200" y="1499616"/>
            <a:ext cx="8229600" cy="46265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Wingdings 2" pitchFamily="18" charset="2"/>
              <a:buChar char="¥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SzPct val="60000"/>
              <a:buFont typeface="Wingdings 2" pitchFamily="18" charset="2"/>
              <a:buChar char="¥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57000"/>
              <a:buFont typeface="Wingdings 2" pitchFamily="18" charset="2"/>
              <a:buChar char="¥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SzPct val="55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50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endParaRPr lang="en-US" altLang="zh-TW" sz="2000" dirty="0" smtClean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32" y="2910057"/>
            <a:ext cx="8424936" cy="3111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矩形 1"/>
          <p:cNvSpPr/>
          <p:nvPr/>
        </p:nvSpPr>
        <p:spPr>
          <a:xfrm>
            <a:off x="359532" y="2910057"/>
            <a:ext cx="8424936" cy="13110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8637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內容版面配置區 1"/>
          <p:cNvSpPr txBox="1">
            <a:spLocks/>
          </p:cNvSpPr>
          <p:nvPr/>
        </p:nvSpPr>
        <p:spPr>
          <a:xfrm>
            <a:off x="457200" y="1499616"/>
            <a:ext cx="8229600" cy="46265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Wingdings 2" pitchFamily="18" charset="2"/>
              <a:buChar char="¥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SzPct val="60000"/>
              <a:buFont typeface="Wingdings 2" pitchFamily="18" charset="2"/>
              <a:buChar char="¥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57000"/>
              <a:buFont typeface="Wingdings 2" pitchFamily="18" charset="2"/>
              <a:buChar char="¥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SzPct val="55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50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400" b="1" dirty="0" smtClean="0"/>
              <a:t>Conclusions</a:t>
            </a:r>
          </a:p>
          <a:p>
            <a:pPr marL="0" indent="0">
              <a:buNone/>
            </a:pPr>
            <a:r>
              <a:rPr lang="en-US" altLang="zh-TW" sz="2000" b="1" dirty="0" smtClean="0"/>
              <a:t>	System Call </a:t>
            </a:r>
            <a:r>
              <a:rPr lang="en-US" altLang="zh-TW" sz="2000" b="1" dirty="0"/>
              <a:t>Sequences </a:t>
            </a:r>
            <a:r>
              <a:rPr lang="en-US" altLang="zh-TW" sz="2000" b="1"/>
              <a:t>has </a:t>
            </a:r>
            <a:r>
              <a:rPr lang="en-US" altLang="zh-TW" sz="2000" b="1" smtClean="0">
                <a:solidFill>
                  <a:srgbClr val="FF0000"/>
                </a:solidFill>
              </a:rPr>
              <a:t>97%</a:t>
            </a:r>
            <a:r>
              <a:rPr lang="en-US" altLang="zh-TW" sz="2000" b="1" smtClean="0"/>
              <a:t> </a:t>
            </a:r>
            <a:r>
              <a:rPr lang="en-US" altLang="zh-TW" sz="2000" b="1" dirty="0"/>
              <a:t>Accuracy </a:t>
            </a:r>
            <a:r>
              <a:rPr lang="en-US" altLang="zh-TW" sz="2000" b="1" dirty="0" smtClean="0"/>
              <a:t>in </a:t>
            </a:r>
            <a:r>
              <a:rPr lang="en-US" altLang="zh-TW" sz="2000" b="1" dirty="0"/>
              <a:t>Detecting </a:t>
            </a:r>
            <a:r>
              <a:rPr lang="en-US" altLang="zh-TW" sz="2000" b="1" dirty="0" smtClean="0"/>
              <a:t>	Repackaged  Applications </a:t>
            </a:r>
          </a:p>
          <a:p>
            <a:pPr lvl="3" indent="-342900"/>
            <a:r>
              <a:rPr lang="en-US" altLang="zh-TW" sz="1800" dirty="0" smtClean="0"/>
              <a:t>False Positive Rate &lt; </a:t>
            </a:r>
            <a:r>
              <a:rPr lang="en-US" altLang="zh-TW" sz="1800" dirty="0" smtClean="0">
                <a:solidFill>
                  <a:srgbClr val="FF0000"/>
                </a:solidFill>
              </a:rPr>
              <a:t>5%</a:t>
            </a:r>
          </a:p>
          <a:p>
            <a:pPr lvl="3" indent="-342900"/>
            <a:r>
              <a:rPr lang="en-US" altLang="zh-TW" sz="1800" dirty="0" smtClean="0"/>
              <a:t>False Negative Rate &lt; </a:t>
            </a:r>
            <a:r>
              <a:rPr lang="en-US" altLang="zh-TW" sz="1800" dirty="0" smtClean="0">
                <a:solidFill>
                  <a:srgbClr val="FF0000"/>
                </a:solidFill>
              </a:rPr>
              <a:t>5%</a:t>
            </a:r>
          </a:p>
          <a:p>
            <a:pPr marL="0" indent="0">
              <a:buNone/>
            </a:pPr>
            <a:r>
              <a:rPr lang="en-US" altLang="zh-TW" sz="2400" b="1" dirty="0" smtClean="0"/>
              <a:t>	</a:t>
            </a:r>
            <a:r>
              <a:rPr lang="en-US" altLang="zh-TW" sz="2000" b="1" dirty="0" smtClean="0"/>
              <a:t>Number of Training Samples</a:t>
            </a:r>
          </a:p>
          <a:p>
            <a:pPr marL="1714500" lvl="3" indent="-457200"/>
            <a:r>
              <a:rPr lang="en-US" altLang="zh-TW" sz="1800" dirty="0" smtClean="0"/>
              <a:t>Few repackaged samples are required for training.</a:t>
            </a:r>
          </a:p>
          <a:p>
            <a:pPr marL="1714500" lvl="3" indent="-457200"/>
            <a:r>
              <a:rPr lang="en-US" altLang="zh-TW" sz="1800" dirty="0" smtClean="0"/>
              <a:t>Increasing malicious samples need to increase more benign samples for </a:t>
            </a:r>
            <a:r>
              <a:rPr lang="en-US" altLang="zh-TW" sz="1800" dirty="0"/>
              <a:t>k</a:t>
            </a:r>
            <a:r>
              <a:rPr lang="en-US" altLang="zh-TW" sz="1800" dirty="0" smtClean="0"/>
              <a:t>eeping the high accuracy.</a:t>
            </a:r>
          </a:p>
          <a:p>
            <a:r>
              <a:rPr lang="en-US" altLang="zh-TW" sz="2400" b="1" dirty="0" smtClean="0"/>
              <a:t>Future Works</a:t>
            </a:r>
          </a:p>
          <a:p>
            <a:pPr marL="857250" lvl="1" indent="-457200">
              <a:buClrTx/>
              <a:buSzPct val="100000"/>
              <a:buFont typeface="+mj-lt"/>
              <a:buAutoNum type="arabicPeriod"/>
            </a:pPr>
            <a:r>
              <a:rPr lang="en-US" altLang="zh-TW" sz="2000" dirty="0" smtClean="0"/>
              <a:t>Discover more behaviors in the Android applications.</a:t>
            </a:r>
          </a:p>
          <a:p>
            <a:pPr marL="857250" lvl="1" indent="-457200">
              <a:buClrTx/>
              <a:buSzPct val="100000"/>
              <a:buFont typeface="+mj-lt"/>
              <a:buAutoNum type="arabicPeriod"/>
            </a:pPr>
            <a:r>
              <a:rPr lang="en-US" altLang="zh-TW" sz="2000" dirty="0" smtClean="0"/>
              <a:t>Develop </a:t>
            </a:r>
            <a:r>
              <a:rPr lang="en-US" altLang="zh-TW" sz="2000" dirty="0"/>
              <a:t>an on-device </a:t>
            </a:r>
            <a:r>
              <a:rPr lang="en-US" altLang="zh-TW" sz="2000" dirty="0" smtClean="0"/>
              <a:t>approach </a:t>
            </a:r>
            <a:r>
              <a:rPr lang="en-US" altLang="zh-TW" sz="2000" dirty="0"/>
              <a:t>of system call sequences </a:t>
            </a:r>
            <a:r>
              <a:rPr lang="en-US" altLang="zh-TW" sz="2000" dirty="0" smtClean="0"/>
              <a:t>detection.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08B15-B12B-4948-AA87-08CCCCC6C7BE}" type="slidenum">
              <a:rPr lang="zh-TW" altLang="en-US" smtClean="0"/>
              <a:t>27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Conclusions and Future Works</a:t>
            </a:r>
            <a:endParaRPr lang="zh-TW" altLang="en-US" sz="3100" dirty="0">
              <a:solidFill>
                <a:schemeClr val="tx1"/>
              </a:solidFill>
              <a:effectLst>
                <a:glow>
                  <a:schemeClr val="tx2"/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3839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TW" sz="1600" dirty="0" smtClean="0"/>
              <a:t>[1</a:t>
            </a:r>
            <a:r>
              <a:rPr lang="en-US" altLang="zh-TW" sz="1600" dirty="0"/>
              <a:t>] </a:t>
            </a:r>
            <a:r>
              <a:rPr lang="en-US" altLang="zh-TW" sz="1600" dirty="0" smtClean="0"/>
              <a:t>W</a:t>
            </a:r>
            <a:r>
              <a:rPr lang="en-US" altLang="zh-TW" sz="1600" dirty="0"/>
              <a:t>. </a:t>
            </a:r>
            <a:r>
              <a:rPr lang="en-US" altLang="zh-TW" sz="1600" dirty="0" err="1"/>
              <a:t>Enck</a:t>
            </a:r>
            <a:r>
              <a:rPr lang="en-US" altLang="zh-TW" sz="1600" dirty="0"/>
              <a:t>, M. </a:t>
            </a:r>
            <a:r>
              <a:rPr lang="en-US" altLang="zh-TW" sz="1600" dirty="0" err="1"/>
              <a:t>Ongtang</a:t>
            </a:r>
            <a:r>
              <a:rPr lang="en-US" altLang="zh-TW" sz="1600" dirty="0"/>
              <a:t>, and P. McDaniel, “Understanding Android security,” </a:t>
            </a:r>
            <a:r>
              <a:rPr lang="en-US" altLang="zh-TW" sz="1600" i="1" dirty="0"/>
              <a:t>IEEE Security &amp; Privacy Magazine</a:t>
            </a:r>
            <a:r>
              <a:rPr lang="en-US" altLang="zh-TW" sz="1600" dirty="0"/>
              <a:t>, vol. 7, no. 1, pp. 10–17, 2009</a:t>
            </a:r>
            <a:r>
              <a:rPr lang="en-US" altLang="zh-TW" sz="1600" dirty="0" smtClean="0"/>
              <a:t>.</a:t>
            </a:r>
          </a:p>
          <a:p>
            <a:r>
              <a:rPr lang="en-US" altLang="zh-TW" sz="1600" dirty="0"/>
              <a:t>[2] Min </a:t>
            </a:r>
            <a:r>
              <a:rPr lang="en-US" altLang="zh-TW" sz="1600" dirty="0" err="1"/>
              <a:t>Zheng</a:t>
            </a:r>
            <a:r>
              <a:rPr lang="en-US" altLang="zh-TW" sz="1600" dirty="0"/>
              <a:t>, Patrick P.C. Lee, </a:t>
            </a:r>
            <a:r>
              <a:rPr lang="en-US" altLang="zh-TW" sz="1600" dirty="0" smtClean="0"/>
              <a:t>and John </a:t>
            </a:r>
            <a:r>
              <a:rPr lang="en-US" altLang="zh-TW" sz="1600" dirty="0"/>
              <a:t>C.S. </a:t>
            </a:r>
            <a:r>
              <a:rPr lang="en-US" altLang="zh-TW" sz="1600" dirty="0" err="1" smtClean="0"/>
              <a:t>Lui</a:t>
            </a:r>
            <a:r>
              <a:rPr lang="en-US" altLang="zh-TW" sz="1600" dirty="0" smtClean="0"/>
              <a:t>, "</a:t>
            </a:r>
            <a:r>
              <a:rPr lang="en-US" altLang="zh-TW" sz="1600" dirty="0"/>
              <a:t>ADAM: An Automatic and Extensible Platform to Stress Test Android Anti-Virus </a:t>
            </a:r>
            <a:r>
              <a:rPr lang="en-US" altLang="zh-TW" sz="1600" dirty="0" smtClean="0"/>
              <a:t>Systems,“ Proceedings </a:t>
            </a:r>
            <a:r>
              <a:rPr lang="en-US" altLang="zh-TW" sz="1600" dirty="0"/>
              <a:t>of the 9th Conference on Detection of Intrusions and Malware &amp; Vulnerability Assessment (DIMVA'12), </a:t>
            </a:r>
            <a:r>
              <a:rPr lang="en-US" altLang="zh-TW" sz="1600" dirty="0" err="1"/>
              <a:t>Heraklion</a:t>
            </a:r>
            <a:r>
              <a:rPr lang="en-US" altLang="zh-TW" sz="1600" dirty="0"/>
              <a:t>, Crete, Greece, July </a:t>
            </a:r>
            <a:r>
              <a:rPr lang="en-US" altLang="zh-TW" sz="1600" dirty="0" smtClean="0"/>
              <a:t>2012.</a:t>
            </a:r>
          </a:p>
          <a:p>
            <a:r>
              <a:rPr lang="en-US" altLang="zh-TW" sz="1600" dirty="0" smtClean="0"/>
              <a:t>[3] W</a:t>
            </a:r>
            <a:r>
              <a:rPr lang="en-US" altLang="zh-TW" sz="1600" dirty="0"/>
              <a:t>. </a:t>
            </a:r>
            <a:r>
              <a:rPr lang="en-US" altLang="zh-TW" sz="1600" dirty="0" err="1"/>
              <a:t>Enck</a:t>
            </a:r>
            <a:r>
              <a:rPr lang="en-US" altLang="zh-TW" sz="1600" dirty="0"/>
              <a:t>, P. Gilbert, B.-G. Chun, L. P. Cox, J. Jung, P. McDaniel, and A. N. </a:t>
            </a:r>
            <a:r>
              <a:rPr lang="en-US" altLang="zh-TW" sz="1600" dirty="0" err="1"/>
              <a:t>Sheth</a:t>
            </a:r>
            <a:r>
              <a:rPr lang="en-US" altLang="zh-TW" sz="1600" dirty="0"/>
              <a:t>, “</a:t>
            </a:r>
            <a:r>
              <a:rPr lang="en-US" altLang="zh-TW" sz="1600" dirty="0" err="1"/>
              <a:t>TaintDroid</a:t>
            </a:r>
            <a:r>
              <a:rPr lang="en-US" altLang="zh-TW" sz="1600" dirty="0"/>
              <a:t>: An information-flow tracking system for </a:t>
            </a:r>
            <a:r>
              <a:rPr lang="en-US" altLang="zh-TW" sz="1600" dirty="0" err="1"/>
              <a:t>realtime</a:t>
            </a:r>
            <a:r>
              <a:rPr lang="en-US" altLang="zh-TW" sz="1600" dirty="0"/>
              <a:t> privacy monitoring on smartphones,” </a:t>
            </a:r>
            <a:r>
              <a:rPr lang="en-US" altLang="zh-TW" sz="1600" i="1" dirty="0"/>
              <a:t>Proceedings of the 9th USENIX conference on Operating systems design and implementation</a:t>
            </a:r>
            <a:r>
              <a:rPr lang="en-US" altLang="zh-TW" sz="1600" dirty="0"/>
              <a:t>, Vancouver, BC, Canada, pp. 393–407, October 2010</a:t>
            </a:r>
            <a:r>
              <a:rPr lang="en-US" altLang="zh-TW" sz="1600" dirty="0" smtClean="0"/>
              <a:t>.</a:t>
            </a:r>
          </a:p>
          <a:p>
            <a:r>
              <a:rPr lang="en-US" altLang="zh-TW" sz="1600" dirty="0" smtClean="0"/>
              <a:t>[4] A</a:t>
            </a:r>
            <a:r>
              <a:rPr lang="en-US" altLang="zh-TW" sz="1600" dirty="0"/>
              <a:t>. P. Fuchs, A. </a:t>
            </a:r>
            <a:r>
              <a:rPr lang="en-US" altLang="zh-TW" sz="1600" dirty="0" err="1"/>
              <a:t>Chaudhuri</a:t>
            </a:r>
            <a:r>
              <a:rPr lang="en-US" altLang="zh-TW" sz="1600" dirty="0"/>
              <a:t>, and J. S. Foster, “</a:t>
            </a:r>
            <a:r>
              <a:rPr lang="en-US" altLang="zh-TW" sz="1600" dirty="0" err="1"/>
              <a:t>SCanDroid</a:t>
            </a:r>
            <a:r>
              <a:rPr lang="en-US" altLang="zh-TW" sz="1600" dirty="0"/>
              <a:t>: Automated security certification of Android applications,” Technical report, University of Maryland, 2009</a:t>
            </a:r>
            <a:r>
              <a:rPr lang="en-US" altLang="zh-TW" sz="1600" dirty="0" smtClean="0"/>
              <a:t>.</a:t>
            </a:r>
          </a:p>
          <a:p>
            <a:r>
              <a:rPr lang="en-US" altLang="zh-TW" sz="1600" dirty="0" smtClean="0"/>
              <a:t>[5] W</a:t>
            </a:r>
            <a:r>
              <a:rPr lang="en-US" altLang="zh-TW" sz="1600" dirty="0"/>
              <a:t>. </a:t>
            </a:r>
            <a:r>
              <a:rPr lang="en-US" altLang="zh-TW" sz="1600" dirty="0" err="1"/>
              <a:t>Enck</a:t>
            </a:r>
            <a:r>
              <a:rPr lang="en-US" altLang="zh-TW" sz="1600" dirty="0"/>
              <a:t>, M. </a:t>
            </a:r>
            <a:r>
              <a:rPr lang="en-US" altLang="zh-TW" sz="1600" dirty="0" err="1"/>
              <a:t>Ongtang</a:t>
            </a:r>
            <a:r>
              <a:rPr lang="en-US" altLang="zh-TW" sz="1600" dirty="0"/>
              <a:t>, and P. McDaniel, “On lightweight mobile phone application certification,” </a:t>
            </a:r>
            <a:r>
              <a:rPr lang="en-US" altLang="zh-TW" sz="1600" i="1" dirty="0"/>
              <a:t>Proceedings of the 16th ACM conference on Computer and communications security</a:t>
            </a:r>
            <a:r>
              <a:rPr lang="en-US" altLang="zh-TW" sz="1600" dirty="0"/>
              <a:t>, Chicago, IL, USA, pp. 235–245, November 2009</a:t>
            </a:r>
            <a:r>
              <a:rPr lang="en-US" altLang="zh-TW" sz="1600" dirty="0" smtClean="0"/>
              <a:t>.</a:t>
            </a:r>
          </a:p>
          <a:p>
            <a:r>
              <a:rPr lang="en-US" altLang="zh-TW" sz="1600" dirty="0" smtClean="0"/>
              <a:t>[6] T</a:t>
            </a:r>
            <a:r>
              <a:rPr lang="en-US" altLang="zh-TW" sz="1600" dirty="0"/>
              <a:t>. </a:t>
            </a:r>
            <a:r>
              <a:rPr lang="en-US" altLang="zh-TW" sz="1600" dirty="0" err="1"/>
              <a:t>Isohara</a:t>
            </a:r>
            <a:r>
              <a:rPr lang="en-US" altLang="zh-TW" sz="1600" dirty="0"/>
              <a:t>, K. </a:t>
            </a:r>
            <a:r>
              <a:rPr lang="en-US" altLang="zh-TW" sz="1600" dirty="0" err="1"/>
              <a:t>Takemori</a:t>
            </a:r>
            <a:r>
              <a:rPr lang="en-US" altLang="zh-TW" sz="1600" dirty="0"/>
              <a:t>, and A. Kubota, “Kernel-based behavior analysis for Android malware detection,” </a:t>
            </a:r>
            <a:r>
              <a:rPr lang="en-US" altLang="zh-TW" sz="1600" i="1" dirty="0"/>
              <a:t>Proceedings of the 7th International Conference on Computational Intelligence and Security, </a:t>
            </a:r>
            <a:r>
              <a:rPr lang="en-US" altLang="zh-TW" sz="1600" i="1" dirty="0" err="1"/>
              <a:t>Sanya</a:t>
            </a:r>
            <a:r>
              <a:rPr lang="en-US" altLang="zh-TW" sz="1600" dirty="0"/>
              <a:t>, Hainan, China, pp. 1011–1015, December 2011</a:t>
            </a:r>
            <a:r>
              <a:rPr lang="en-US" altLang="zh-TW" sz="1600" dirty="0" smtClean="0"/>
              <a:t>.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08B15-B12B-4948-AA87-08CCCCC6C7BE}" type="slidenum">
              <a:rPr lang="zh-TW" altLang="en-US" smtClean="0"/>
              <a:t>28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References</a:t>
            </a:r>
            <a:endParaRPr lang="zh-TW" altLang="en-US" dirty="0">
              <a:solidFill>
                <a:schemeClr val="tx1"/>
              </a:solidFill>
              <a:effectLst>
                <a:glow>
                  <a:schemeClr val="tx2"/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8855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1600" dirty="0" smtClean="0"/>
              <a:t>[6] </a:t>
            </a:r>
            <a:r>
              <a:rPr lang="en-US" altLang="zh-TW" sz="1600" dirty="0"/>
              <a:t>T. </a:t>
            </a:r>
            <a:r>
              <a:rPr lang="en-US" altLang="zh-TW" sz="1600" dirty="0" err="1"/>
              <a:t>Bläsing</a:t>
            </a:r>
            <a:r>
              <a:rPr lang="en-US" altLang="zh-TW" sz="1600" dirty="0"/>
              <a:t>, L. </a:t>
            </a:r>
            <a:r>
              <a:rPr lang="en-US" altLang="zh-TW" sz="1600" dirty="0" err="1"/>
              <a:t>Batyuk</a:t>
            </a:r>
            <a:r>
              <a:rPr lang="en-US" altLang="zh-TW" sz="1600" dirty="0"/>
              <a:t>, A.-D. Schmidt, S. A. </a:t>
            </a:r>
            <a:r>
              <a:rPr lang="en-US" altLang="zh-TW" sz="1600" dirty="0" err="1"/>
              <a:t>Camtepe</a:t>
            </a:r>
            <a:r>
              <a:rPr lang="en-US" altLang="zh-TW" sz="1600" dirty="0"/>
              <a:t>, and S. </a:t>
            </a:r>
            <a:r>
              <a:rPr lang="en-US" altLang="zh-TW" sz="1600" dirty="0" err="1"/>
              <a:t>Albayrak</a:t>
            </a:r>
            <a:r>
              <a:rPr lang="en-US" altLang="zh-TW" sz="1600" dirty="0"/>
              <a:t>, “An android application sandbox system for suspicious software detection,” </a:t>
            </a:r>
            <a:r>
              <a:rPr lang="en-US" altLang="zh-TW" sz="1600" i="1" dirty="0"/>
              <a:t>Proceedings of the 5th International Conference on Malicious and Unwanted Software (Malware 2010)</a:t>
            </a:r>
            <a:r>
              <a:rPr lang="en-US" altLang="zh-TW" sz="1600" dirty="0"/>
              <a:t>, Nancy, France, pp. 55–62, 2010</a:t>
            </a:r>
            <a:r>
              <a:rPr lang="en-US" altLang="zh-TW" sz="1600" dirty="0" smtClean="0"/>
              <a:t>.</a:t>
            </a:r>
          </a:p>
          <a:p>
            <a:r>
              <a:rPr lang="en-US" altLang="zh-TW" sz="1600" dirty="0" smtClean="0"/>
              <a:t>[7] </a:t>
            </a:r>
            <a:r>
              <a:rPr lang="en-US" altLang="zh-TW" sz="1600" dirty="0"/>
              <a:t>I. </a:t>
            </a:r>
            <a:r>
              <a:rPr lang="en-US" altLang="zh-TW" sz="1600" dirty="0" err="1"/>
              <a:t>Burguera</a:t>
            </a:r>
            <a:r>
              <a:rPr lang="en-US" altLang="zh-TW" sz="1600" dirty="0"/>
              <a:t>, U. </a:t>
            </a:r>
            <a:r>
              <a:rPr lang="en-US" altLang="zh-TW" sz="1600" dirty="0" err="1"/>
              <a:t>Zurutuza</a:t>
            </a:r>
            <a:r>
              <a:rPr lang="en-US" altLang="zh-TW" sz="1600" dirty="0"/>
              <a:t>, and N. T. </a:t>
            </a:r>
            <a:r>
              <a:rPr lang="en-US" altLang="zh-TW" sz="1600" dirty="0" err="1"/>
              <a:t>Simin</a:t>
            </a:r>
            <a:r>
              <a:rPr lang="en-US" altLang="zh-TW" sz="1600" dirty="0"/>
              <a:t>, “</a:t>
            </a:r>
            <a:r>
              <a:rPr lang="en-US" altLang="zh-TW" sz="1600" dirty="0" err="1"/>
              <a:t>Crowdroid</a:t>
            </a:r>
            <a:r>
              <a:rPr lang="en-US" altLang="zh-TW" sz="1600" dirty="0"/>
              <a:t>: Behavior-based malware detection system for Android,” </a:t>
            </a:r>
            <a:r>
              <a:rPr lang="en-US" altLang="zh-TW" sz="1600" i="1" dirty="0"/>
              <a:t>Proceedings of the 1st ACM workshop on Security and privacy in smartphones and mobile devices</a:t>
            </a:r>
            <a:r>
              <a:rPr lang="en-US" altLang="zh-TW" sz="1600" dirty="0"/>
              <a:t>, Chicago, IL, USA, pp. 15–25, October 2011.</a:t>
            </a:r>
          </a:p>
          <a:p>
            <a:r>
              <a:rPr lang="en-US" altLang="zh-TW" sz="1600" dirty="0" smtClean="0"/>
              <a:t>[</a:t>
            </a:r>
            <a:r>
              <a:rPr lang="en-US" altLang="zh-TW" sz="1600" dirty="0"/>
              <a:t>8] </a:t>
            </a:r>
            <a:r>
              <a:rPr lang="en-US" altLang="zh-TW" sz="1600" dirty="0" smtClean="0"/>
              <a:t>W</a:t>
            </a:r>
            <a:r>
              <a:rPr lang="en-US" altLang="zh-TW" sz="1600" dirty="0"/>
              <a:t>. Zhou, Y. Zhou, X. Jiang, and P. </a:t>
            </a:r>
            <a:r>
              <a:rPr lang="en-US" altLang="zh-TW" sz="1600" dirty="0" err="1"/>
              <a:t>Ning</a:t>
            </a:r>
            <a:r>
              <a:rPr lang="en-US" altLang="zh-TW" sz="1600" dirty="0"/>
              <a:t>, “</a:t>
            </a:r>
            <a:r>
              <a:rPr lang="en-US" altLang="zh-TW" sz="1600" dirty="0" err="1"/>
              <a:t>DroidMOSS</a:t>
            </a:r>
            <a:r>
              <a:rPr lang="en-US" altLang="zh-TW" sz="1600" dirty="0"/>
              <a:t>: Detecting repackaged smartphone applications in third-party Android marketplaces,” </a:t>
            </a:r>
            <a:r>
              <a:rPr lang="en-US" altLang="zh-TW" sz="1600" i="1" dirty="0"/>
              <a:t>Proceedings of the 2nd ACM Conference on Data and Application Security and Privacy</a:t>
            </a:r>
            <a:r>
              <a:rPr lang="en-US" altLang="zh-TW" sz="1600" dirty="0"/>
              <a:t>, San Antonio, TX, USA, February 2012.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08B15-B12B-4948-AA87-08CCCCC6C7BE}" type="slidenum">
              <a:rPr lang="zh-TW" altLang="en-US" smtClean="0"/>
              <a:t>29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References</a:t>
            </a:r>
            <a:endParaRPr lang="zh-TW" altLang="en-US" dirty="0">
              <a:solidFill>
                <a:schemeClr val="tx1"/>
              </a:solidFill>
              <a:effectLst>
                <a:glow>
                  <a:schemeClr val="tx2"/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8692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Motivation</a:t>
            </a:r>
            <a:br>
              <a:rPr lang="en-US" altLang="zh-TW" dirty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</a:br>
            <a:r>
              <a:rPr lang="en-US" altLang="zh-TW" sz="3100" dirty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Behavior of Function Call </a:t>
            </a:r>
            <a:endParaRPr lang="zh-TW" altLang="en-US" sz="3100" dirty="0">
              <a:solidFill>
                <a:schemeClr val="tx1"/>
              </a:solidFill>
              <a:effectLst>
                <a:glow>
                  <a:schemeClr val="tx2"/>
                </a:glow>
              </a:effectLst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>
          <a:xfrm>
            <a:off x="460248" y="6212334"/>
            <a:ext cx="2133600" cy="365125"/>
          </a:xfrm>
        </p:spPr>
        <p:txBody>
          <a:bodyPr/>
          <a:lstStyle/>
          <a:p>
            <a:fld id="{F9C08B15-B12B-4948-AA87-08CCCCC6C7BE}" type="slidenum">
              <a:rPr lang="zh-TW" altLang="en-US" smtClean="0"/>
              <a:t>3</a:t>
            </a:fld>
            <a:endParaRPr lang="zh-TW" altLang="en-US"/>
          </a:p>
        </p:txBody>
      </p:sp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457200" y="1499616"/>
            <a:ext cx="8229600" cy="4953720"/>
          </a:xfrm>
        </p:spPr>
        <p:txBody>
          <a:bodyPr>
            <a:normAutofit/>
          </a:bodyPr>
          <a:lstStyle/>
          <a:p>
            <a:r>
              <a:rPr lang="en-US" altLang="zh-TW" sz="2800" dirty="0" smtClean="0"/>
              <a:t>The same malicious code produce same behaviors</a:t>
            </a:r>
          </a:p>
          <a:p>
            <a:pPr marL="342900" lvl="1" indent="-342900">
              <a:buClr>
                <a:schemeClr val="tx2"/>
              </a:buClr>
              <a:buSzPct val="70000"/>
            </a:pPr>
            <a:r>
              <a:rPr lang="en-US" altLang="zh-TW" sz="1800" dirty="0"/>
              <a:t>Extract common behavior of repackaged applications</a:t>
            </a:r>
          </a:p>
          <a:p>
            <a:pPr marL="342900" lvl="1" indent="-342900">
              <a:buClr>
                <a:schemeClr val="tx2"/>
              </a:buClr>
              <a:buSzPct val="70000"/>
            </a:pPr>
            <a:r>
              <a:rPr lang="en-US" altLang="zh-TW" sz="1800" dirty="0" smtClean="0"/>
              <a:t>Identify </a:t>
            </a:r>
            <a:r>
              <a:rPr lang="en-US" altLang="zh-TW" sz="1800" dirty="0"/>
              <a:t>malware by same malicious behavior</a:t>
            </a:r>
          </a:p>
          <a:p>
            <a:r>
              <a:rPr lang="en-US" altLang="zh-TW" sz="2800" dirty="0" smtClean="0"/>
              <a:t>Extract behavior from function calls</a:t>
            </a:r>
          </a:p>
          <a:p>
            <a:r>
              <a:rPr lang="en-US" altLang="zh-TW" sz="1800" dirty="0" smtClean="0"/>
              <a:t>Hard to hide system calls triggered by applications</a:t>
            </a:r>
          </a:p>
          <a:p>
            <a:r>
              <a:rPr lang="en-US" altLang="zh-TW" sz="1800" dirty="0" smtClean="0"/>
              <a:t>Indicate the running behavior feature by call sequences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8549" y="4005064"/>
            <a:ext cx="5071155" cy="248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弧形箭號 (左彎) 13"/>
          <p:cNvSpPr/>
          <p:nvPr/>
        </p:nvSpPr>
        <p:spPr>
          <a:xfrm>
            <a:off x="7189704" y="4077072"/>
            <a:ext cx="329445" cy="53431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15" name="弧形向右箭號 14"/>
          <p:cNvSpPr/>
          <p:nvPr/>
        </p:nvSpPr>
        <p:spPr>
          <a:xfrm>
            <a:off x="1614493" y="4077072"/>
            <a:ext cx="504056" cy="154951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16" name="文字方塊 15"/>
          <p:cNvSpPr txBox="1"/>
          <p:nvPr/>
        </p:nvSpPr>
        <p:spPr>
          <a:xfrm>
            <a:off x="7663459" y="4159564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API Call</a:t>
            </a:r>
            <a:endParaRPr lang="zh-TW" altLang="en-US" dirty="0"/>
          </a:p>
        </p:txBody>
      </p:sp>
      <p:sp>
        <p:nvSpPr>
          <p:cNvPr id="17" name="文字方塊 16"/>
          <p:cNvSpPr txBox="1"/>
          <p:nvPr/>
        </p:nvSpPr>
        <p:spPr>
          <a:xfrm>
            <a:off x="606381" y="4667164"/>
            <a:ext cx="907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JNI Call</a:t>
            </a:r>
            <a:endParaRPr lang="zh-TW" altLang="en-US" dirty="0"/>
          </a:p>
        </p:txBody>
      </p:sp>
      <p:sp>
        <p:nvSpPr>
          <p:cNvPr id="23" name="弧形向右箭號 22"/>
          <p:cNvSpPr/>
          <p:nvPr/>
        </p:nvSpPr>
        <p:spPr>
          <a:xfrm>
            <a:off x="1763688" y="5775004"/>
            <a:ext cx="354861" cy="53431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25" name="文字方塊 24"/>
          <p:cNvSpPr txBox="1"/>
          <p:nvPr/>
        </p:nvSpPr>
        <p:spPr>
          <a:xfrm>
            <a:off x="323528" y="5857496"/>
            <a:ext cx="1307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System Call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5844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en-US" altLang="zh-TW" sz="8800" dirty="0" smtClean="0"/>
              <a:t>Thank you</a:t>
            </a:r>
          </a:p>
          <a:p>
            <a:pPr algn="ctr">
              <a:buNone/>
            </a:pPr>
            <a:r>
              <a:rPr lang="en-US" altLang="zh-TW" sz="8800" dirty="0" smtClean="0"/>
              <a:t>Q &amp; A</a:t>
            </a:r>
            <a:endParaRPr lang="zh-TW" altLang="en-US" sz="80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30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3610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>
          <a:xfrm>
            <a:off x="460248" y="6304235"/>
            <a:ext cx="2133600" cy="365125"/>
          </a:xfrm>
        </p:spPr>
        <p:txBody>
          <a:bodyPr/>
          <a:lstStyle/>
          <a:p>
            <a:fld id="{F9C08B15-B12B-4948-AA87-08CCCCC6C7BE}" type="slidenum">
              <a:rPr lang="zh-TW" altLang="en-US" smtClean="0"/>
              <a:t>31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Evaluation</a:t>
            </a:r>
            <a:b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</a:br>
            <a:r>
              <a:rPr lang="en-US" altLang="zh-TW" sz="3100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Accuracy and Number of Sequences</a:t>
            </a:r>
            <a:endParaRPr lang="zh-TW" altLang="en-US" sz="3100" dirty="0">
              <a:solidFill>
                <a:schemeClr val="tx1"/>
              </a:solidFill>
              <a:effectLst>
                <a:glow>
                  <a:schemeClr val="tx2"/>
                </a:glow>
              </a:effectLst>
            </a:endParaRPr>
          </a:p>
        </p:txBody>
      </p:sp>
      <p:sp>
        <p:nvSpPr>
          <p:cNvPr id="7" name="內容版面配置區 2"/>
          <p:cNvSpPr txBox="1">
            <a:spLocks/>
          </p:cNvSpPr>
          <p:nvPr/>
        </p:nvSpPr>
        <p:spPr>
          <a:xfrm>
            <a:off x="457200" y="1548085"/>
            <a:ext cx="8229600" cy="4709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Wingdings 2" pitchFamily="18" charset="2"/>
              <a:buChar char="¥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SzPct val="60000"/>
              <a:buFont typeface="Wingdings 2" pitchFamily="18" charset="2"/>
              <a:buChar char="¥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57000"/>
              <a:buFont typeface="Wingdings 2" pitchFamily="18" charset="2"/>
              <a:buChar char="¥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SzPct val="55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50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TW" altLang="en-US" sz="2000" dirty="0"/>
          </a:p>
        </p:txBody>
      </p:sp>
      <p:sp>
        <p:nvSpPr>
          <p:cNvPr id="6" name="內容版面配置區 1"/>
          <p:cNvSpPr txBox="1">
            <a:spLocks/>
          </p:cNvSpPr>
          <p:nvPr/>
        </p:nvSpPr>
        <p:spPr>
          <a:xfrm>
            <a:off x="457200" y="1447501"/>
            <a:ext cx="8229600" cy="46265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Wingdings 2" pitchFamily="18" charset="2"/>
              <a:buChar char="¥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SzPct val="60000"/>
              <a:buFont typeface="Wingdings 2" pitchFamily="18" charset="2"/>
              <a:buChar char="¥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57000"/>
              <a:buFont typeface="Wingdings 2" pitchFamily="18" charset="2"/>
              <a:buChar char="¥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SzPct val="55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50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endParaRPr lang="en-US" altLang="zh-TW" sz="2000" dirty="0" smtClean="0"/>
          </a:p>
        </p:txBody>
      </p:sp>
      <p:sp>
        <p:nvSpPr>
          <p:cNvPr id="10" name="內容版面配置區 1"/>
          <p:cNvSpPr>
            <a:spLocks noGrp="1"/>
          </p:cNvSpPr>
          <p:nvPr>
            <p:ph idx="1"/>
          </p:nvPr>
        </p:nvSpPr>
        <p:spPr>
          <a:xfrm>
            <a:off x="4211960" y="1499616"/>
            <a:ext cx="4824536" cy="5097736"/>
          </a:xfrm>
        </p:spPr>
        <p:txBody>
          <a:bodyPr>
            <a:normAutofit/>
          </a:bodyPr>
          <a:lstStyle/>
          <a:p>
            <a:r>
              <a:rPr lang="en-US" altLang="zh-TW" sz="2800" dirty="0" smtClean="0"/>
              <a:t>Accuracy</a:t>
            </a:r>
            <a:endParaRPr lang="en-US" altLang="zh-TW" sz="2400" dirty="0" smtClean="0"/>
          </a:p>
          <a:p>
            <a:pPr marL="0" indent="0">
              <a:buNone/>
            </a:pPr>
            <a:endParaRPr lang="en-US" altLang="zh-TW" sz="1600" dirty="0" smtClean="0"/>
          </a:p>
          <a:p>
            <a:pPr lvl="1"/>
            <a:endParaRPr lang="en-US" altLang="zh-TW" sz="1600" dirty="0" smtClean="0"/>
          </a:p>
        </p:txBody>
      </p:sp>
      <p:graphicFrame>
        <p:nvGraphicFramePr>
          <p:cNvPr id="2" name="圖表 1"/>
          <p:cNvGraphicFramePr/>
          <p:nvPr>
            <p:extLst>
              <p:ext uri="{D42A27DB-BD31-4B8C-83A1-F6EECF244321}">
                <p14:modId xmlns:p14="http://schemas.microsoft.com/office/powerpoint/2010/main" val="1506055781"/>
              </p:ext>
            </p:extLst>
          </p:nvPr>
        </p:nvGraphicFramePr>
        <p:xfrm>
          <a:off x="4572000" y="2068488"/>
          <a:ext cx="4541540" cy="41963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內容版面配置區 1"/>
          <p:cNvSpPr txBox="1">
            <a:spLocks/>
          </p:cNvSpPr>
          <p:nvPr/>
        </p:nvSpPr>
        <p:spPr>
          <a:xfrm>
            <a:off x="16148" y="1496986"/>
            <a:ext cx="4356720" cy="50977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Wingdings 2" pitchFamily="18" charset="2"/>
              <a:buChar char="¥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SzPct val="60000"/>
              <a:buFont typeface="Wingdings 2" pitchFamily="18" charset="2"/>
              <a:buChar char="¥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57000"/>
              <a:buFont typeface="Wingdings 2" pitchFamily="18" charset="2"/>
              <a:buChar char="¥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SzPct val="55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50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800" dirty="0" smtClean="0"/>
              <a:t>Number of Sequences</a:t>
            </a:r>
            <a:endParaRPr lang="en-US" altLang="zh-TW" sz="2400" dirty="0" smtClean="0"/>
          </a:p>
          <a:p>
            <a:pPr marL="0" indent="0">
              <a:buFont typeface="Wingdings 2" pitchFamily="18" charset="2"/>
              <a:buNone/>
            </a:pPr>
            <a:endParaRPr lang="en-US" altLang="zh-TW" sz="1600" dirty="0" smtClean="0"/>
          </a:p>
          <a:p>
            <a:pPr lvl="1"/>
            <a:endParaRPr lang="en-US" altLang="zh-TW" sz="1600" dirty="0" smtClean="0"/>
          </a:p>
        </p:txBody>
      </p:sp>
      <p:graphicFrame>
        <p:nvGraphicFramePr>
          <p:cNvPr id="12" name="圖表 11"/>
          <p:cNvGraphicFramePr/>
          <p:nvPr>
            <p:extLst>
              <p:ext uri="{D42A27DB-BD31-4B8C-83A1-F6EECF244321}">
                <p14:modId xmlns:p14="http://schemas.microsoft.com/office/powerpoint/2010/main" val="2891279613"/>
              </p:ext>
            </p:extLst>
          </p:nvPr>
        </p:nvGraphicFramePr>
        <p:xfrm>
          <a:off x="-46732" y="2091308"/>
          <a:ext cx="4546724" cy="41963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2570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>
          <a:xfrm>
            <a:off x="460248" y="6304235"/>
            <a:ext cx="2133600" cy="365125"/>
          </a:xfrm>
        </p:spPr>
        <p:txBody>
          <a:bodyPr/>
          <a:lstStyle/>
          <a:p>
            <a:fld id="{F9C08B15-B12B-4948-AA87-08CCCCC6C7BE}" type="slidenum">
              <a:rPr lang="zh-TW" altLang="en-US" smtClean="0"/>
              <a:t>32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Evaluation</a:t>
            </a:r>
            <a:b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</a:br>
            <a:r>
              <a:rPr lang="en-US" altLang="zh-TW" sz="3100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Similarity of Applications</a:t>
            </a:r>
            <a:endParaRPr lang="zh-TW" altLang="en-US" sz="3100" dirty="0">
              <a:solidFill>
                <a:schemeClr val="tx1"/>
              </a:solidFill>
              <a:effectLst>
                <a:glow>
                  <a:schemeClr val="tx2"/>
                </a:glow>
              </a:effectLst>
            </a:endParaRPr>
          </a:p>
        </p:txBody>
      </p:sp>
      <p:sp>
        <p:nvSpPr>
          <p:cNvPr id="7" name="內容版面配置區 2"/>
          <p:cNvSpPr txBox="1">
            <a:spLocks/>
          </p:cNvSpPr>
          <p:nvPr/>
        </p:nvSpPr>
        <p:spPr>
          <a:xfrm>
            <a:off x="457200" y="1548085"/>
            <a:ext cx="8229600" cy="4709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Wingdings 2" pitchFamily="18" charset="2"/>
              <a:buChar char="¥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SzPct val="60000"/>
              <a:buFont typeface="Wingdings 2" pitchFamily="18" charset="2"/>
              <a:buChar char="¥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57000"/>
              <a:buFont typeface="Wingdings 2" pitchFamily="18" charset="2"/>
              <a:buChar char="¥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SzPct val="55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50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TW" altLang="en-US" sz="2000" dirty="0"/>
          </a:p>
        </p:txBody>
      </p:sp>
      <p:sp>
        <p:nvSpPr>
          <p:cNvPr id="6" name="內容版面配置區 1"/>
          <p:cNvSpPr txBox="1">
            <a:spLocks/>
          </p:cNvSpPr>
          <p:nvPr/>
        </p:nvSpPr>
        <p:spPr>
          <a:xfrm>
            <a:off x="457200" y="1447501"/>
            <a:ext cx="8229600" cy="46265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Wingdings 2" pitchFamily="18" charset="2"/>
              <a:buChar char="¥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SzPct val="60000"/>
              <a:buFont typeface="Wingdings 2" pitchFamily="18" charset="2"/>
              <a:buChar char="¥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57000"/>
              <a:buFont typeface="Wingdings 2" pitchFamily="18" charset="2"/>
              <a:buChar char="¥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SzPct val="55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50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endParaRPr lang="en-US" altLang="zh-TW" sz="2000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內容版面配置區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99616"/>
                <a:ext cx="8579296" cy="5097736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altLang="zh-TW" sz="2800" dirty="0" smtClean="0"/>
                  <a:t>Similarity of Sequences of </a:t>
                </a:r>
                <a:r>
                  <a:rPr lang="en-US" altLang="zh-TW" sz="2800"/>
                  <a:t>Different </a:t>
                </a:r>
                <a:r>
                  <a:rPr lang="en-US" altLang="zh-TW" sz="2800" smtClean="0"/>
                  <a:t>Executions</a:t>
                </a:r>
                <a:endParaRPr lang="en-US" altLang="zh-TW" sz="2800" dirty="0"/>
              </a:p>
              <a:p>
                <a:pPr lvl="1"/>
                <a:endParaRPr lang="en-US" altLang="zh-TW" sz="2400" dirty="0" smtClean="0"/>
              </a:p>
              <a:p>
                <a:pPr lvl="1"/>
                <a:endParaRPr lang="en-US" altLang="zh-TW" sz="2400" dirty="0"/>
              </a:p>
              <a:p>
                <a:pPr lvl="1"/>
                <a:endParaRPr lang="en-US" altLang="zh-TW" sz="2400" dirty="0" smtClean="0"/>
              </a:p>
              <a:p>
                <a:pPr lvl="1"/>
                <a:endParaRPr lang="en-US" altLang="zh-TW" sz="2400" dirty="0"/>
              </a:p>
              <a:p>
                <a:pPr lvl="1"/>
                <a:endParaRPr lang="en-US" altLang="zh-TW" sz="2400" dirty="0" smtClean="0"/>
              </a:p>
              <a:p>
                <a:pPr lvl="1"/>
                <a:endParaRPr lang="en-US" altLang="zh-TW" sz="2400" dirty="0"/>
              </a:p>
              <a:p>
                <a:pPr marL="457200" lvl="1" indent="0">
                  <a:buNone/>
                </a:pPr>
                <a:endParaRPr lang="en-US" altLang="zh-TW" sz="2400" dirty="0"/>
              </a:p>
              <a:p>
                <a:pPr marL="457200" lvl="1" indent="0">
                  <a:buNone/>
                </a:pPr>
                <a:endParaRPr lang="en-US" altLang="zh-TW" sz="1200" dirty="0"/>
              </a:p>
              <a:p>
                <a:pPr marL="457200" lvl="1" indent="0">
                  <a:buNone/>
                </a:pPr>
                <a:endParaRPr lang="en-US" altLang="zh-TW" sz="1200" dirty="0" smtClean="0"/>
              </a:p>
              <a:p>
                <a:pPr lvl="1"/>
                <a:r>
                  <a:rPr lang="en-US" altLang="zh-TW" sz="2400" dirty="0" smtClean="0"/>
                  <a:t>Similarity: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TW" sz="2400" b="0" i="0" smtClean="0">
                        <a:latin typeface="Cambria Math"/>
                      </a:rPr>
                      <m:t>S</m:t>
                    </m:r>
                    <m:r>
                      <a:rPr lang="en-US" altLang="zh-TW" sz="2400" b="0" i="0" smtClean="0">
                        <a:latin typeface="Cambria Math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TW" sz="2400" b="0" i="0" smtClean="0">
                        <a:latin typeface="Cambria Math"/>
                      </a:rPr>
                      <m:t>X</m:t>
                    </m:r>
                    <m:r>
                      <a:rPr lang="en-US" altLang="zh-TW" sz="2400" b="0" i="0" smtClean="0">
                        <a:latin typeface="Cambria Math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TW" sz="2400" b="0" i="0" smtClean="0">
                        <a:latin typeface="Cambria Math"/>
                      </a:rPr>
                      <m:t>Y</m:t>
                    </m:r>
                    <m:r>
                      <a:rPr lang="en-US" altLang="zh-TW" sz="2400" b="0" i="0" smtClean="0">
                        <a:latin typeface="Cambria Math"/>
                      </a:rPr>
                      <m:t>)</m:t>
                    </m:r>
                    <m:r>
                      <a:rPr lang="en-US" altLang="zh-TW" sz="240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altLang="zh-TW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zh-TW" sz="2400" b="0" i="1" smtClean="0">
                            <a:latin typeface="Cambria Math"/>
                          </a:rPr>
                          <m:t>|</m:t>
                        </m:r>
                        <m:r>
                          <a:rPr lang="en-US" altLang="zh-TW" sz="2400" b="0" i="1" smtClean="0">
                            <a:latin typeface="Cambria Math"/>
                          </a:rPr>
                          <m:t>𝐿𝐶𝑆</m:t>
                        </m:r>
                        <m:r>
                          <a:rPr lang="en-US" altLang="zh-TW" sz="2400" b="0" i="1" smtClean="0">
                            <a:latin typeface="Cambria Math"/>
                          </a:rPr>
                          <m:t>(</m:t>
                        </m:r>
                        <m:r>
                          <a:rPr lang="en-US" altLang="zh-TW" sz="2400" b="0" i="1" smtClean="0">
                            <a:latin typeface="Cambria Math"/>
                          </a:rPr>
                          <m:t>𝑋</m:t>
                        </m:r>
                        <m:r>
                          <a:rPr lang="en-US" altLang="zh-TW" sz="2400" b="0" i="1" smtClean="0">
                            <a:latin typeface="Cambria Math"/>
                          </a:rPr>
                          <m:t>,   </m:t>
                        </m:r>
                        <m:r>
                          <a:rPr lang="en-US" altLang="zh-TW" sz="2400" b="0" i="1" smtClean="0">
                            <a:latin typeface="Cambria Math"/>
                          </a:rPr>
                          <m:t>𝑌</m:t>
                        </m:r>
                        <m:r>
                          <a:rPr lang="en-US" altLang="zh-TW" sz="2400" b="0" i="1" smtClean="0">
                            <a:latin typeface="Cambria Math"/>
                          </a:rPr>
                          <m:t>)|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TW" sz="2400" b="0" i="0" smtClean="0">
                            <a:latin typeface="Cambria Math"/>
                          </a:rPr>
                          <m:t>min</m:t>
                        </m:r>
                        <m:r>
                          <a:rPr lang="en-US" altLang="zh-TW" sz="2400" b="0" i="1" smtClean="0">
                            <a:latin typeface="Cambria Math"/>
                          </a:rPr>
                          <m:t>⁡(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altLang="zh-TW" sz="24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zh-TW" sz="2400" b="0" i="1" smtClean="0">
                                <a:latin typeface="Cambria Math"/>
                              </a:rPr>
                              <m:t>𝑋</m:t>
                            </m:r>
                          </m:e>
                        </m:d>
                        <m:r>
                          <a:rPr lang="en-US" altLang="zh-TW" sz="2400" b="0" i="1" smtClean="0">
                            <a:latin typeface="Cambria Math"/>
                          </a:rPr>
                          <m:t>, 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altLang="zh-TW" sz="24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zh-TW" sz="2400" b="0" i="1" smtClean="0">
                                <a:latin typeface="Cambria Math"/>
                              </a:rPr>
                              <m:t>𝑌</m:t>
                            </m:r>
                          </m:e>
                        </m:d>
                        <m:r>
                          <a:rPr lang="en-US" altLang="zh-TW" sz="2400" b="0" i="1" smtClean="0">
                            <a:latin typeface="Cambria Math"/>
                          </a:rPr>
                          <m:t>)</m:t>
                        </m:r>
                      </m:den>
                    </m:f>
                  </m:oMath>
                </a14:m>
                <a:endParaRPr lang="en-US" altLang="zh-TW" sz="2400" dirty="0" smtClean="0"/>
              </a:p>
              <a:p>
                <a:pPr lvl="1"/>
                <a:r>
                  <a:rPr lang="en-US" altLang="zh-TW" sz="1800" dirty="0" err="1" smtClean="0"/>
                  <a:t>DroidDream</a:t>
                </a:r>
                <a:r>
                  <a:rPr lang="en-US" altLang="zh-TW" sz="1800" dirty="0" smtClean="0"/>
                  <a:t> Light: 	96.7%</a:t>
                </a:r>
              </a:p>
              <a:p>
                <a:pPr lvl="1"/>
                <a:r>
                  <a:rPr lang="en-US" altLang="zh-TW" sz="1800" dirty="0" err="1" smtClean="0"/>
                  <a:t>Geinimi</a:t>
                </a:r>
                <a:r>
                  <a:rPr lang="en-US" altLang="zh-TW" sz="1800" dirty="0" smtClean="0"/>
                  <a:t>: 		99.3%</a:t>
                </a:r>
              </a:p>
              <a:p>
                <a:pPr lvl="1"/>
                <a:endParaRPr lang="en-US" altLang="zh-TW" sz="2400" dirty="0" smtClean="0"/>
              </a:p>
              <a:p>
                <a:pPr marL="0" indent="0">
                  <a:buNone/>
                </a:pPr>
                <a:endParaRPr lang="en-US" altLang="zh-TW" sz="1600" dirty="0" smtClean="0"/>
              </a:p>
              <a:p>
                <a:pPr lvl="1"/>
                <a:endParaRPr lang="en-US" altLang="zh-TW" sz="1600" dirty="0" smtClean="0"/>
              </a:p>
            </p:txBody>
          </p:sp>
        </mc:Choice>
        <mc:Fallback xmlns="">
          <p:sp>
            <p:nvSpPr>
              <p:cNvPr id="10" name="內容版面配置區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99616"/>
                <a:ext cx="8579296" cy="5097736"/>
              </a:xfrm>
              <a:blipFill rotWithShape="1">
                <a:blip r:embed="rId2"/>
                <a:stretch>
                  <a:fillRect l="-498" t="-2033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圖表 4"/>
          <p:cNvGraphicFramePr/>
          <p:nvPr>
            <p:extLst>
              <p:ext uri="{D42A27DB-BD31-4B8C-83A1-F6EECF244321}">
                <p14:modId xmlns:p14="http://schemas.microsoft.com/office/powerpoint/2010/main" val="2021146198"/>
              </p:ext>
            </p:extLst>
          </p:nvPr>
        </p:nvGraphicFramePr>
        <p:xfrm>
          <a:off x="457200" y="2132856"/>
          <a:ext cx="8229600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8287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>
          <a:xfrm>
            <a:off x="460248" y="6304235"/>
            <a:ext cx="2133600" cy="365125"/>
          </a:xfrm>
        </p:spPr>
        <p:txBody>
          <a:bodyPr/>
          <a:lstStyle/>
          <a:p>
            <a:fld id="{F9C08B15-B12B-4948-AA87-08CCCCC6C7BE}" type="slidenum">
              <a:rPr lang="zh-TW" altLang="en-US" smtClean="0"/>
              <a:t>33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Evaluation</a:t>
            </a:r>
            <a:b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</a:br>
            <a:r>
              <a:rPr lang="en-US" altLang="zh-TW" sz="3100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Extracted </a:t>
            </a:r>
            <a:r>
              <a:rPr lang="en-US" altLang="zh-TW" sz="3100" dirty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Subsequences </a:t>
            </a:r>
            <a:r>
              <a:rPr lang="en-US" altLang="zh-TW" sz="3100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Coverage</a:t>
            </a:r>
            <a:endParaRPr lang="zh-TW" altLang="en-US" sz="3100" dirty="0">
              <a:solidFill>
                <a:schemeClr val="tx1"/>
              </a:solidFill>
              <a:effectLst>
                <a:glow>
                  <a:schemeClr val="tx2"/>
                </a:glow>
              </a:effectLst>
            </a:endParaRPr>
          </a:p>
        </p:txBody>
      </p:sp>
      <p:sp>
        <p:nvSpPr>
          <p:cNvPr id="7" name="內容版面配置區 2"/>
          <p:cNvSpPr txBox="1">
            <a:spLocks/>
          </p:cNvSpPr>
          <p:nvPr/>
        </p:nvSpPr>
        <p:spPr>
          <a:xfrm>
            <a:off x="457200" y="1548085"/>
            <a:ext cx="8229600" cy="4709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Wingdings 2" pitchFamily="18" charset="2"/>
              <a:buChar char="¥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SzPct val="60000"/>
              <a:buFont typeface="Wingdings 2" pitchFamily="18" charset="2"/>
              <a:buChar char="¥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57000"/>
              <a:buFont typeface="Wingdings 2" pitchFamily="18" charset="2"/>
              <a:buChar char="¥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SzPct val="55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50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TW" altLang="en-US" sz="2000" dirty="0"/>
          </a:p>
        </p:txBody>
      </p:sp>
      <p:sp>
        <p:nvSpPr>
          <p:cNvPr id="6" name="內容版面配置區 1"/>
          <p:cNvSpPr txBox="1">
            <a:spLocks/>
          </p:cNvSpPr>
          <p:nvPr/>
        </p:nvSpPr>
        <p:spPr>
          <a:xfrm>
            <a:off x="457200" y="1447501"/>
            <a:ext cx="8229600" cy="46265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Wingdings 2" pitchFamily="18" charset="2"/>
              <a:buChar char="¥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SzPct val="60000"/>
              <a:buFont typeface="Wingdings 2" pitchFamily="18" charset="2"/>
              <a:buChar char="¥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57000"/>
              <a:buFont typeface="Wingdings 2" pitchFamily="18" charset="2"/>
              <a:buChar char="¥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SzPct val="55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50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endParaRPr lang="en-US" altLang="zh-TW" sz="2000" dirty="0" smtClean="0"/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393689"/>
              </p:ext>
            </p:extLst>
          </p:nvPr>
        </p:nvGraphicFramePr>
        <p:xfrm>
          <a:off x="611560" y="1548086"/>
          <a:ext cx="8075241" cy="4839368"/>
        </p:xfrm>
        <a:graphic>
          <a:graphicData uri="http://schemas.openxmlformats.org/drawingml/2006/table">
            <a:tbl>
              <a:tblPr firstRow="1" firstCol="1" bandRow="1">
                <a:tableStyleId>{912C8C85-51F0-491E-9774-3900AFEF0FD7}</a:tableStyleId>
              </a:tblPr>
              <a:tblGrid>
                <a:gridCol w="2595896"/>
                <a:gridCol w="1095869"/>
                <a:gridCol w="1095869"/>
                <a:gridCol w="1095869"/>
                <a:gridCol w="1095869"/>
                <a:gridCol w="1095869"/>
              </a:tblGrid>
              <a:tr h="224730">
                <a:tc>
                  <a:txBody>
                    <a:bodyPr/>
                    <a:lstStyle/>
                    <a:p>
                      <a:pPr marL="304800" indent="-304800" algn="l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</a:rPr>
                        <a:t>Malware Type</a:t>
                      </a:r>
                      <a:endParaRPr lang="zh-TW" sz="11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400" i="1" kern="1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Kmin</a:t>
                      </a:r>
                      <a:endParaRPr lang="zh-TW" sz="1400" i="1" kern="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206659">
                <a:tc>
                  <a:txBody>
                    <a:bodyPr/>
                    <a:lstStyle/>
                    <a:p>
                      <a:pPr marL="304800" indent="-304800" algn="l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</a:rPr>
                        <a:t>Sample </a:t>
                      </a:r>
                      <a:r>
                        <a:rPr lang="en-US" sz="1100" kern="100" dirty="0" smtClean="0">
                          <a:effectLst/>
                        </a:rPr>
                        <a:t>Name</a:t>
                      </a:r>
                      <a:endParaRPr lang="zh-TW" sz="11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Kmin - 1 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Kmin - 2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Kmin - 3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 dirty="0" err="1">
                          <a:effectLst/>
                        </a:rPr>
                        <a:t>Kmin</a:t>
                      </a:r>
                      <a:r>
                        <a:rPr lang="en-US" sz="1000" kern="100" dirty="0">
                          <a:effectLst/>
                        </a:rPr>
                        <a:t> - 4</a:t>
                      </a:r>
                      <a:endParaRPr lang="zh-TW" sz="12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Kmin - 5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0655">
                <a:tc>
                  <a:txBody>
                    <a:bodyPr/>
                    <a:lstStyle/>
                    <a:p>
                      <a:pPr marL="304800" indent="-304800" algn="l">
                        <a:spcAft>
                          <a:spcPts val="0"/>
                        </a:spcAft>
                      </a:pPr>
                      <a:r>
                        <a:rPr lang="en-US" altLang="zh-TW" sz="1100" dirty="0" smtClean="0">
                          <a:solidFill>
                            <a:schemeClr val="tx1"/>
                          </a:solidFill>
                          <a:effectLst>
                            <a:glow>
                              <a:schemeClr val="tx2"/>
                            </a:glow>
                          </a:effectLst>
                        </a:rPr>
                        <a:t>Percentage</a:t>
                      </a:r>
                      <a:r>
                        <a:rPr lang="en-US" sz="1100" kern="100" dirty="0" smtClean="0">
                          <a:effectLst/>
                        </a:rPr>
                        <a:t> </a:t>
                      </a:r>
                      <a:r>
                        <a:rPr lang="en-US" sz="1100" kern="100" dirty="0">
                          <a:effectLst/>
                        </a:rPr>
                        <a:t>of </a:t>
                      </a:r>
                      <a:r>
                        <a:rPr lang="en-US" sz="1100" kern="100" dirty="0" smtClean="0">
                          <a:effectLst/>
                        </a:rPr>
                        <a:t>extracted sequences</a:t>
                      </a:r>
                      <a:endParaRPr lang="zh-TW" sz="11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50.18%</a:t>
                      </a:r>
                      <a:endParaRPr lang="zh-TW" sz="16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46.4%</a:t>
                      </a:r>
                      <a:endParaRPr lang="zh-TW" sz="16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altLang="zh-TW" sz="1600" kern="1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41.86%</a:t>
                      </a:r>
                      <a:endParaRPr lang="zh-TW" sz="1600" kern="1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altLang="zh-TW" sz="1600" kern="1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32.64%</a:t>
                      </a:r>
                      <a:endParaRPr lang="zh-TW" sz="1600" kern="1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altLang="zh-TW" sz="1600" kern="1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35.05%</a:t>
                      </a:r>
                      <a:endParaRPr lang="zh-TW" sz="1600" kern="1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06659">
                <a:tc>
                  <a:txBody>
                    <a:bodyPr/>
                    <a:lstStyle/>
                    <a:p>
                      <a:pPr marL="304800" indent="-304800" algn="l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</a:rPr>
                        <a:t>Sample Name</a:t>
                      </a:r>
                      <a:endParaRPr lang="zh-TW" sz="11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Kmin - 6 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Kmin - 7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 dirty="0" err="1">
                          <a:effectLst/>
                        </a:rPr>
                        <a:t>Kmin</a:t>
                      </a:r>
                      <a:r>
                        <a:rPr lang="en-US" sz="1000" kern="100" dirty="0">
                          <a:effectLst/>
                        </a:rPr>
                        <a:t> - 8</a:t>
                      </a:r>
                      <a:endParaRPr lang="zh-TW" sz="12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 dirty="0" err="1">
                          <a:effectLst/>
                        </a:rPr>
                        <a:t>Kmin</a:t>
                      </a:r>
                      <a:r>
                        <a:rPr lang="en-US" sz="1000" kern="100" dirty="0">
                          <a:effectLst/>
                        </a:rPr>
                        <a:t> - 9</a:t>
                      </a:r>
                      <a:endParaRPr lang="zh-TW" sz="12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 dirty="0" err="1">
                          <a:effectLst/>
                        </a:rPr>
                        <a:t>Kmin</a:t>
                      </a:r>
                      <a:r>
                        <a:rPr lang="en-US" sz="1000" kern="100" dirty="0">
                          <a:effectLst/>
                        </a:rPr>
                        <a:t> </a:t>
                      </a:r>
                      <a:r>
                        <a:rPr lang="en-US" sz="1000" kern="100" dirty="0" smtClean="0">
                          <a:effectLst/>
                        </a:rPr>
                        <a:t>– 10</a:t>
                      </a:r>
                      <a:endParaRPr lang="zh-TW" sz="12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0655">
                <a:tc>
                  <a:txBody>
                    <a:bodyPr/>
                    <a:lstStyle/>
                    <a:p>
                      <a:pPr marL="304800" indent="-304800" algn="l">
                        <a:spcAft>
                          <a:spcPts val="0"/>
                        </a:spcAft>
                      </a:pPr>
                      <a:r>
                        <a:rPr lang="en-US" altLang="zh-TW" sz="1100" dirty="0" smtClean="0">
                          <a:solidFill>
                            <a:schemeClr val="tx1"/>
                          </a:solidFill>
                          <a:effectLst>
                            <a:glow>
                              <a:schemeClr val="tx2"/>
                            </a:glow>
                          </a:effectLst>
                        </a:rPr>
                        <a:t>Percentage</a:t>
                      </a:r>
                      <a:r>
                        <a:rPr lang="en-US" altLang="zh-TW" sz="1100" kern="100" dirty="0" smtClean="0">
                          <a:effectLst/>
                        </a:rPr>
                        <a:t> of extracted sequences</a:t>
                      </a:r>
                      <a:endParaRPr lang="zh-TW" altLang="zh-TW" sz="11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altLang="zh-TW" sz="1600" kern="1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40.15%</a:t>
                      </a:r>
                      <a:endParaRPr lang="zh-TW" sz="1600" kern="1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altLang="zh-TW" sz="1600" kern="1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45.93%</a:t>
                      </a:r>
                      <a:endParaRPr lang="zh-TW" sz="1600" kern="1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altLang="zh-TW" sz="1600" kern="1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37.89%</a:t>
                      </a:r>
                      <a:endParaRPr lang="zh-TW" sz="1600" kern="1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altLang="zh-TW" sz="1600" kern="1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44.8%</a:t>
                      </a:r>
                      <a:endParaRPr lang="zh-TW" sz="1600" kern="1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altLang="zh-TW" sz="1600" kern="1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33.85%</a:t>
                      </a:r>
                      <a:endParaRPr lang="zh-TW" sz="1600" kern="1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06659">
                <a:tc>
                  <a:txBody>
                    <a:bodyPr/>
                    <a:lstStyle/>
                    <a:p>
                      <a:pPr marL="304800" indent="-304800" algn="l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solidFill>
                            <a:schemeClr val="bg1"/>
                          </a:solidFill>
                          <a:effectLst/>
                        </a:rPr>
                        <a:t>Malware Type</a:t>
                      </a:r>
                      <a:endParaRPr lang="zh-TW" sz="1100" kern="1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400" b="1" i="1" kern="100" dirty="0" err="1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Geinimi</a:t>
                      </a:r>
                      <a:endParaRPr lang="zh-TW" sz="1400" b="1" i="1" kern="1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206659">
                <a:tc>
                  <a:txBody>
                    <a:bodyPr/>
                    <a:lstStyle/>
                    <a:p>
                      <a:pPr marL="304800" indent="-304800" algn="l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</a:rPr>
                        <a:t>Sample Name</a:t>
                      </a:r>
                      <a:endParaRPr lang="zh-TW" sz="11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Geimi - 1 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Geimi - 2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 dirty="0" err="1">
                          <a:effectLst/>
                        </a:rPr>
                        <a:t>Geimi</a:t>
                      </a:r>
                      <a:r>
                        <a:rPr lang="en-US" sz="1000" kern="100" dirty="0">
                          <a:effectLst/>
                        </a:rPr>
                        <a:t> - 3</a:t>
                      </a:r>
                      <a:endParaRPr lang="zh-TW" sz="12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Geimi - 4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Geimi - 5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0655">
                <a:tc>
                  <a:txBody>
                    <a:bodyPr/>
                    <a:lstStyle/>
                    <a:p>
                      <a:pPr marL="304800" indent="-304800" algn="l">
                        <a:spcAft>
                          <a:spcPts val="0"/>
                        </a:spcAft>
                      </a:pPr>
                      <a:r>
                        <a:rPr lang="en-US" altLang="zh-TW" sz="1100" dirty="0" smtClean="0">
                          <a:solidFill>
                            <a:schemeClr val="tx1"/>
                          </a:solidFill>
                          <a:effectLst>
                            <a:glow>
                              <a:schemeClr val="tx2"/>
                            </a:glow>
                          </a:effectLst>
                        </a:rPr>
                        <a:t>Percentage</a:t>
                      </a:r>
                      <a:r>
                        <a:rPr lang="en-US" altLang="zh-TW" sz="1100" kern="100" dirty="0" smtClean="0">
                          <a:effectLst/>
                        </a:rPr>
                        <a:t> of extracted sequences</a:t>
                      </a:r>
                      <a:endParaRPr lang="zh-TW" altLang="zh-TW" sz="11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3.41%</a:t>
                      </a:r>
                      <a:endParaRPr lang="zh-TW" sz="16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24.45%</a:t>
                      </a:r>
                      <a:endParaRPr lang="zh-TW" sz="16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9.39%</a:t>
                      </a:r>
                      <a:endParaRPr lang="zh-TW" sz="16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11.37%</a:t>
                      </a:r>
                      <a:endParaRPr lang="zh-TW" sz="16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6.38%</a:t>
                      </a:r>
                      <a:endParaRPr lang="zh-TW" sz="16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06659">
                <a:tc>
                  <a:txBody>
                    <a:bodyPr/>
                    <a:lstStyle/>
                    <a:p>
                      <a:pPr marL="304800" indent="-304800" algn="l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</a:rPr>
                        <a:t>Sample Name</a:t>
                      </a:r>
                      <a:endParaRPr lang="zh-TW" sz="11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Geimi - 6 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Geimi - 7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 dirty="0" err="1">
                          <a:effectLst/>
                        </a:rPr>
                        <a:t>Geimi</a:t>
                      </a:r>
                      <a:r>
                        <a:rPr lang="en-US" sz="1000" kern="100" dirty="0">
                          <a:effectLst/>
                        </a:rPr>
                        <a:t> </a:t>
                      </a:r>
                      <a:r>
                        <a:rPr lang="en-US" sz="1000" kern="100" dirty="0" smtClean="0">
                          <a:effectLst/>
                        </a:rPr>
                        <a:t>– 8</a:t>
                      </a:r>
                      <a:endParaRPr lang="zh-TW" sz="12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0655">
                <a:tc>
                  <a:txBody>
                    <a:bodyPr/>
                    <a:lstStyle/>
                    <a:p>
                      <a:pPr marL="304800" indent="-304800" algn="l">
                        <a:spcAft>
                          <a:spcPts val="0"/>
                        </a:spcAft>
                      </a:pPr>
                      <a:r>
                        <a:rPr lang="en-US" altLang="zh-TW" sz="1100" dirty="0" smtClean="0">
                          <a:solidFill>
                            <a:schemeClr val="tx1"/>
                          </a:solidFill>
                          <a:effectLst>
                            <a:glow>
                              <a:schemeClr val="tx2"/>
                            </a:glow>
                          </a:effectLst>
                        </a:rPr>
                        <a:t>Percentage</a:t>
                      </a:r>
                      <a:r>
                        <a:rPr lang="en-US" altLang="zh-TW" sz="1100" kern="100" dirty="0" smtClean="0">
                          <a:effectLst/>
                        </a:rPr>
                        <a:t> of extracted sequences</a:t>
                      </a:r>
                      <a:endParaRPr lang="zh-TW" altLang="zh-TW" sz="11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2.29%</a:t>
                      </a:r>
                      <a:endParaRPr lang="zh-TW" sz="16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29.25%</a:t>
                      </a:r>
                      <a:endParaRPr lang="zh-TW" sz="16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1.85%</a:t>
                      </a:r>
                      <a:endParaRPr lang="zh-TW" sz="16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06659">
                <a:tc>
                  <a:txBody>
                    <a:bodyPr/>
                    <a:lstStyle/>
                    <a:p>
                      <a:pPr marL="304800" indent="-304800" algn="l">
                        <a:spcAft>
                          <a:spcPts val="0"/>
                        </a:spcAft>
                      </a:pPr>
                      <a:r>
                        <a:rPr lang="en-US" sz="1000" kern="100">
                          <a:solidFill>
                            <a:schemeClr val="bg1"/>
                          </a:solidFill>
                          <a:effectLst/>
                        </a:rPr>
                        <a:t>Malware Type</a:t>
                      </a:r>
                      <a:endParaRPr lang="zh-TW" sz="1200" kern="1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400" b="1" i="1" kern="100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DroidDream</a:t>
                      </a:r>
                      <a:endParaRPr lang="zh-TW" sz="1400" b="1" i="1" kern="1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206659">
                <a:tc>
                  <a:txBody>
                    <a:bodyPr/>
                    <a:lstStyle/>
                    <a:p>
                      <a:pPr marL="304800" indent="-304800" algn="l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</a:rPr>
                        <a:t>Sample Name</a:t>
                      </a:r>
                      <a:endParaRPr lang="zh-TW" sz="11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 dirty="0" smtClean="0">
                          <a:effectLst/>
                        </a:rPr>
                        <a:t>DD </a:t>
                      </a:r>
                      <a:r>
                        <a:rPr lang="en-US" sz="1000" kern="100" dirty="0">
                          <a:effectLst/>
                        </a:rPr>
                        <a:t>- 1 </a:t>
                      </a:r>
                      <a:endParaRPr lang="zh-TW" sz="12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 dirty="0" smtClean="0">
                          <a:effectLst/>
                        </a:rPr>
                        <a:t>DD </a:t>
                      </a:r>
                      <a:r>
                        <a:rPr lang="en-US" sz="1000" kern="100" dirty="0">
                          <a:effectLst/>
                        </a:rPr>
                        <a:t>- 2</a:t>
                      </a:r>
                      <a:endParaRPr lang="zh-TW" sz="12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 dirty="0" smtClean="0">
                          <a:effectLst/>
                        </a:rPr>
                        <a:t>DD </a:t>
                      </a:r>
                      <a:r>
                        <a:rPr lang="en-US" sz="1000" kern="100" dirty="0">
                          <a:effectLst/>
                        </a:rPr>
                        <a:t>- 3</a:t>
                      </a:r>
                      <a:endParaRPr lang="zh-TW" sz="12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 dirty="0" smtClean="0">
                          <a:effectLst/>
                        </a:rPr>
                        <a:t>DD – </a:t>
                      </a:r>
                      <a:r>
                        <a:rPr lang="en-US" sz="1000" kern="100" dirty="0">
                          <a:effectLst/>
                        </a:rPr>
                        <a:t>4</a:t>
                      </a:r>
                      <a:endParaRPr lang="zh-TW" sz="12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 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0655">
                <a:tc>
                  <a:txBody>
                    <a:bodyPr/>
                    <a:lstStyle/>
                    <a:p>
                      <a:pPr marL="304800" indent="-304800" algn="l">
                        <a:spcAft>
                          <a:spcPts val="0"/>
                        </a:spcAft>
                      </a:pPr>
                      <a:r>
                        <a:rPr lang="en-US" altLang="zh-TW" sz="1100" dirty="0" smtClean="0">
                          <a:solidFill>
                            <a:schemeClr val="tx1"/>
                          </a:solidFill>
                          <a:effectLst>
                            <a:glow>
                              <a:schemeClr val="tx2"/>
                            </a:glow>
                          </a:effectLst>
                        </a:rPr>
                        <a:t>Percentage</a:t>
                      </a:r>
                      <a:r>
                        <a:rPr lang="en-US" altLang="zh-TW" sz="1100" kern="100" dirty="0" smtClean="0">
                          <a:effectLst/>
                        </a:rPr>
                        <a:t> of extracted sequences</a:t>
                      </a:r>
                      <a:endParaRPr lang="zh-TW" altLang="zh-TW" sz="11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72.89%</a:t>
                      </a:r>
                      <a:endParaRPr lang="zh-TW" sz="16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9.48%</a:t>
                      </a:r>
                      <a:endParaRPr lang="zh-TW" sz="16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55.31%</a:t>
                      </a:r>
                      <a:endParaRPr lang="zh-TW" sz="16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32.36%</a:t>
                      </a:r>
                      <a:endParaRPr lang="zh-TW" sz="16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06659">
                <a:tc>
                  <a:txBody>
                    <a:bodyPr/>
                    <a:lstStyle/>
                    <a:p>
                      <a:pPr marL="304800" indent="-304800" algn="l">
                        <a:spcAft>
                          <a:spcPts val="0"/>
                        </a:spcAft>
                      </a:pPr>
                      <a:r>
                        <a:rPr lang="en-US" sz="1000" kern="100">
                          <a:solidFill>
                            <a:schemeClr val="bg1"/>
                          </a:solidFill>
                          <a:effectLst/>
                        </a:rPr>
                        <a:t>Malware Type</a:t>
                      </a:r>
                      <a:endParaRPr lang="zh-TW" sz="1200" kern="1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400" b="1" i="1" kern="100" dirty="0" err="1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BaseBridge</a:t>
                      </a:r>
                      <a:endParaRPr lang="zh-TW" sz="1400" b="1" i="1" kern="1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206659">
                <a:tc>
                  <a:txBody>
                    <a:bodyPr/>
                    <a:lstStyle/>
                    <a:p>
                      <a:pPr marL="304800" indent="-304800" algn="l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</a:rPr>
                        <a:t>Sample Name</a:t>
                      </a:r>
                      <a:endParaRPr lang="zh-TW" sz="11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Base - 1 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Base - 2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</a:rPr>
                        <a:t>Base - 3</a:t>
                      </a:r>
                      <a:endParaRPr lang="zh-TW" sz="12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</a:rPr>
                        <a:t>Base </a:t>
                      </a:r>
                      <a:r>
                        <a:rPr lang="en-US" sz="1000" kern="100" dirty="0" smtClean="0">
                          <a:effectLst/>
                        </a:rPr>
                        <a:t>– 4</a:t>
                      </a:r>
                      <a:endParaRPr lang="zh-TW" sz="12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 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0655">
                <a:tc>
                  <a:txBody>
                    <a:bodyPr/>
                    <a:lstStyle/>
                    <a:p>
                      <a:pPr marL="304800" indent="-304800" algn="l">
                        <a:spcAft>
                          <a:spcPts val="0"/>
                        </a:spcAft>
                      </a:pPr>
                      <a:r>
                        <a:rPr lang="en-US" altLang="zh-TW" sz="1100" dirty="0" smtClean="0">
                          <a:solidFill>
                            <a:schemeClr val="tx1"/>
                          </a:solidFill>
                          <a:effectLst>
                            <a:glow>
                              <a:schemeClr val="tx2"/>
                            </a:glow>
                          </a:effectLst>
                        </a:rPr>
                        <a:t>Percentage</a:t>
                      </a:r>
                      <a:r>
                        <a:rPr lang="en-US" altLang="zh-TW" sz="1100" kern="100" dirty="0" smtClean="0">
                          <a:effectLst/>
                        </a:rPr>
                        <a:t> of extracted sequences</a:t>
                      </a:r>
                      <a:endParaRPr lang="zh-TW" altLang="zh-TW" sz="11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77.81%</a:t>
                      </a:r>
                      <a:endParaRPr lang="zh-TW" sz="16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81.24%</a:t>
                      </a:r>
                      <a:endParaRPr lang="zh-TW" sz="16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3.8%</a:t>
                      </a:r>
                      <a:endParaRPr lang="zh-TW" sz="16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0.44%</a:t>
                      </a:r>
                      <a:endParaRPr lang="zh-TW" sz="16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06659">
                <a:tc>
                  <a:txBody>
                    <a:bodyPr/>
                    <a:lstStyle/>
                    <a:p>
                      <a:pPr marL="304800" indent="-304800"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solidFill>
                            <a:schemeClr val="bg1"/>
                          </a:solidFill>
                          <a:effectLst/>
                        </a:rPr>
                        <a:t>Malware Type</a:t>
                      </a:r>
                      <a:endParaRPr lang="zh-TW" sz="1200" kern="1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400" b="1" i="1" kern="100" dirty="0" err="1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DroidDream</a:t>
                      </a:r>
                      <a:r>
                        <a:rPr lang="en-US" sz="1400" b="1" i="1" kern="1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Light</a:t>
                      </a:r>
                      <a:endParaRPr lang="zh-TW" sz="1400" b="1" i="1" kern="1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206659">
                <a:tc>
                  <a:txBody>
                    <a:bodyPr/>
                    <a:lstStyle/>
                    <a:p>
                      <a:pPr marL="304800" indent="-304800" algn="l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</a:rPr>
                        <a:t>Sample Name</a:t>
                      </a:r>
                      <a:endParaRPr lang="zh-TW" sz="11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DDL - 1 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DDL - 2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</a:rPr>
                        <a:t> </a:t>
                      </a:r>
                      <a:r>
                        <a:rPr lang="en-US" sz="1000" kern="100" dirty="0" smtClean="0">
                          <a:effectLst/>
                        </a:rPr>
                        <a:t>DDL-3</a:t>
                      </a:r>
                      <a:endParaRPr lang="zh-TW" sz="12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 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 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0655">
                <a:tc>
                  <a:txBody>
                    <a:bodyPr/>
                    <a:lstStyle/>
                    <a:p>
                      <a:pPr marL="304800" indent="-304800" algn="l">
                        <a:spcAft>
                          <a:spcPts val="0"/>
                        </a:spcAft>
                      </a:pPr>
                      <a:r>
                        <a:rPr lang="en-US" altLang="zh-TW" sz="1100" dirty="0" smtClean="0">
                          <a:solidFill>
                            <a:schemeClr val="tx1"/>
                          </a:solidFill>
                          <a:effectLst>
                            <a:glow>
                              <a:schemeClr val="tx2"/>
                            </a:glow>
                          </a:effectLst>
                        </a:rPr>
                        <a:t>Percentage</a:t>
                      </a:r>
                      <a:r>
                        <a:rPr lang="en-US" altLang="zh-TW" sz="1100" kern="100" dirty="0" smtClean="0">
                          <a:effectLst/>
                        </a:rPr>
                        <a:t> of extracted sequences</a:t>
                      </a:r>
                      <a:endParaRPr lang="zh-TW" altLang="zh-TW" sz="11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19.18%</a:t>
                      </a:r>
                      <a:endParaRPr lang="zh-TW" sz="16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29.75</a:t>
                      </a:r>
                      <a:r>
                        <a:rPr lang="en-US" altLang="zh-TW" sz="1600" kern="100" dirty="0" smtClean="0">
                          <a:effectLst/>
                        </a:rPr>
                        <a:t>%</a:t>
                      </a:r>
                      <a:endParaRPr lang="zh-TW" sz="16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r>
                        <a:rPr lang="en-US" sz="1600" kern="100" dirty="0" smtClean="0">
                          <a:effectLst/>
                        </a:rPr>
                        <a:t>14.31%</a:t>
                      </a:r>
                      <a:endParaRPr lang="zh-TW" sz="16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TW" sz="120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4800" indent="-304800"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021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>
          <a:xfrm>
            <a:off x="460248" y="6304235"/>
            <a:ext cx="2133600" cy="365125"/>
          </a:xfrm>
        </p:spPr>
        <p:txBody>
          <a:bodyPr/>
          <a:lstStyle/>
          <a:p>
            <a:fld id="{F9C08B15-B12B-4948-AA87-08CCCCC6C7BE}" type="slidenum">
              <a:rPr lang="zh-TW" altLang="en-US" smtClean="0"/>
              <a:t>34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Evaluation</a:t>
            </a:r>
            <a:b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</a:br>
            <a:r>
              <a:rPr lang="en-US" altLang="zh-TW" sz="3100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Comparison of Sequences Accuracy</a:t>
            </a:r>
            <a:endParaRPr lang="zh-TW" altLang="en-US" sz="3100" dirty="0">
              <a:solidFill>
                <a:schemeClr val="tx1"/>
              </a:solidFill>
              <a:effectLst>
                <a:glow>
                  <a:schemeClr val="tx2"/>
                </a:glow>
              </a:effectLst>
            </a:endParaRPr>
          </a:p>
        </p:txBody>
      </p:sp>
      <p:sp>
        <p:nvSpPr>
          <p:cNvPr id="7" name="內容版面配置區 2"/>
          <p:cNvSpPr txBox="1">
            <a:spLocks/>
          </p:cNvSpPr>
          <p:nvPr/>
        </p:nvSpPr>
        <p:spPr>
          <a:xfrm>
            <a:off x="457200" y="1548085"/>
            <a:ext cx="8229600" cy="4709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Wingdings 2" pitchFamily="18" charset="2"/>
              <a:buChar char="¥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SzPct val="60000"/>
              <a:buFont typeface="Wingdings 2" pitchFamily="18" charset="2"/>
              <a:buChar char="¥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57000"/>
              <a:buFont typeface="Wingdings 2" pitchFamily="18" charset="2"/>
              <a:buChar char="¥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SzPct val="55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50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TW" altLang="en-US" sz="2000" dirty="0"/>
          </a:p>
        </p:txBody>
      </p:sp>
      <p:sp>
        <p:nvSpPr>
          <p:cNvPr id="6" name="內容版面配置區 1"/>
          <p:cNvSpPr txBox="1">
            <a:spLocks/>
          </p:cNvSpPr>
          <p:nvPr/>
        </p:nvSpPr>
        <p:spPr>
          <a:xfrm>
            <a:off x="457200" y="1447501"/>
            <a:ext cx="8229600" cy="46265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Wingdings 2" pitchFamily="18" charset="2"/>
              <a:buChar char="¥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SzPct val="60000"/>
              <a:buFont typeface="Wingdings 2" pitchFamily="18" charset="2"/>
              <a:buChar char="¥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57000"/>
              <a:buFont typeface="Wingdings 2" pitchFamily="18" charset="2"/>
              <a:buChar char="¥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SzPct val="55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50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endParaRPr lang="en-US" altLang="zh-TW" sz="2000" dirty="0" smtClean="0"/>
          </a:p>
        </p:txBody>
      </p:sp>
      <p:sp>
        <p:nvSpPr>
          <p:cNvPr id="10" name="內容版面配置區 1"/>
          <p:cNvSpPr>
            <a:spLocks noGrp="1"/>
          </p:cNvSpPr>
          <p:nvPr>
            <p:ph idx="1"/>
          </p:nvPr>
        </p:nvSpPr>
        <p:spPr>
          <a:xfrm>
            <a:off x="4211960" y="1499616"/>
            <a:ext cx="4824536" cy="5097736"/>
          </a:xfrm>
        </p:spPr>
        <p:txBody>
          <a:bodyPr>
            <a:normAutofit/>
          </a:bodyPr>
          <a:lstStyle/>
          <a:p>
            <a:r>
              <a:rPr lang="en-US" altLang="zh-TW" sz="2800" dirty="0" smtClean="0"/>
              <a:t>Accuracy</a:t>
            </a:r>
            <a:endParaRPr lang="en-US" altLang="zh-TW" sz="2400" dirty="0" smtClean="0"/>
          </a:p>
          <a:p>
            <a:pPr marL="0" indent="0">
              <a:buNone/>
            </a:pPr>
            <a:endParaRPr lang="en-US" altLang="zh-TW" sz="1600" dirty="0" smtClean="0"/>
          </a:p>
          <a:p>
            <a:pPr lvl="1"/>
            <a:endParaRPr lang="en-US" altLang="zh-TW" sz="1600" dirty="0" smtClean="0"/>
          </a:p>
        </p:txBody>
      </p:sp>
      <p:graphicFrame>
        <p:nvGraphicFramePr>
          <p:cNvPr id="2" name="圖表 1"/>
          <p:cNvGraphicFramePr/>
          <p:nvPr>
            <p:extLst>
              <p:ext uri="{D42A27DB-BD31-4B8C-83A1-F6EECF244321}">
                <p14:modId xmlns:p14="http://schemas.microsoft.com/office/powerpoint/2010/main" val="540302289"/>
              </p:ext>
            </p:extLst>
          </p:nvPr>
        </p:nvGraphicFramePr>
        <p:xfrm>
          <a:off x="4572000" y="1916832"/>
          <a:ext cx="4541540" cy="43480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內容版面配置區 1"/>
          <p:cNvSpPr txBox="1">
            <a:spLocks/>
          </p:cNvSpPr>
          <p:nvPr/>
        </p:nvSpPr>
        <p:spPr>
          <a:xfrm>
            <a:off x="16148" y="1496986"/>
            <a:ext cx="4356720" cy="50977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Wingdings 2" pitchFamily="18" charset="2"/>
              <a:buChar char="¥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SzPct val="60000"/>
              <a:buFont typeface="Wingdings 2" pitchFamily="18" charset="2"/>
              <a:buChar char="¥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57000"/>
              <a:buFont typeface="Wingdings 2" pitchFamily="18" charset="2"/>
              <a:buChar char="¥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SzPct val="55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50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800" dirty="0" smtClean="0"/>
              <a:t>Number of Sequences</a:t>
            </a:r>
            <a:endParaRPr lang="en-US" altLang="zh-TW" sz="2400" dirty="0" smtClean="0"/>
          </a:p>
          <a:p>
            <a:pPr marL="0" indent="0">
              <a:buFont typeface="Wingdings 2" pitchFamily="18" charset="2"/>
              <a:buNone/>
            </a:pPr>
            <a:endParaRPr lang="en-US" altLang="zh-TW" sz="1600" dirty="0" smtClean="0"/>
          </a:p>
          <a:p>
            <a:pPr lvl="1"/>
            <a:endParaRPr lang="en-US" altLang="zh-TW" sz="1600" dirty="0" smtClean="0"/>
          </a:p>
        </p:txBody>
      </p:sp>
      <p:graphicFrame>
        <p:nvGraphicFramePr>
          <p:cNvPr id="12" name="圖表 11"/>
          <p:cNvGraphicFramePr/>
          <p:nvPr>
            <p:extLst>
              <p:ext uri="{D42A27DB-BD31-4B8C-83A1-F6EECF244321}">
                <p14:modId xmlns:p14="http://schemas.microsoft.com/office/powerpoint/2010/main" val="3335881257"/>
              </p:ext>
            </p:extLst>
          </p:nvPr>
        </p:nvGraphicFramePr>
        <p:xfrm>
          <a:off x="-46732" y="1916832"/>
          <a:ext cx="4546724" cy="43708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8087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>
          <a:xfrm>
            <a:off x="460248" y="6304235"/>
            <a:ext cx="2133600" cy="365125"/>
          </a:xfrm>
        </p:spPr>
        <p:txBody>
          <a:bodyPr/>
          <a:lstStyle/>
          <a:p>
            <a:fld id="{F9C08B15-B12B-4948-AA87-08CCCCC6C7BE}" type="slidenum">
              <a:rPr lang="zh-TW" altLang="en-US" smtClean="0"/>
              <a:t>35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Discuss</a:t>
            </a:r>
            <a:endParaRPr lang="zh-TW" altLang="en-US" sz="3100" dirty="0">
              <a:solidFill>
                <a:schemeClr val="tx1"/>
              </a:solidFill>
              <a:effectLst>
                <a:glow>
                  <a:schemeClr val="tx2"/>
                </a:glow>
              </a:effectLst>
            </a:endParaRPr>
          </a:p>
        </p:txBody>
      </p:sp>
      <p:sp>
        <p:nvSpPr>
          <p:cNvPr id="7" name="內容版面配置區 2"/>
          <p:cNvSpPr txBox="1">
            <a:spLocks/>
          </p:cNvSpPr>
          <p:nvPr/>
        </p:nvSpPr>
        <p:spPr>
          <a:xfrm>
            <a:off x="457200" y="1548085"/>
            <a:ext cx="8229600" cy="4709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Wingdings 2" pitchFamily="18" charset="2"/>
              <a:buChar char="¥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SzPct val="60000"/>
              <a:buFont typeface="Wingdings 2" pitchFamily="18" charset="2"/>
              <a:buChar char="¥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57000"/>
              <a:buFont typeface="Wingdings 2" pitchFamily="18" charset="2"/>
              <a:buChar char="¥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SzPct val="55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50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TW" altLang="en-US" sz="2000" dirty="0"/>
          </a:p>
        </p:txBody>
      </p:sp>
      <p:sp>
        <p:nvSpPr>
          <p:cNvPr id="6" name="內容版面配置區 1"/>
          <p:cNvSpPr txBox="1">
            <a:spLocks/>
          </p:cNvSpPr>
          <p:nvPr/>
        </p:nvSpPr>
        <p:spPr>
          <a:xfrm>
            <a:off x="457200" y="1447501"/>
            <a:ext cx="8229600" cy="46265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Wingdings 2" pitchFamily="18" charset="2"/>
              <a:buChar char="¥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SzPct val="60000"/>
              <a:buFont typeface="Wingdings 2" pitchFamily="18" charset="2"/>
              <a:buChar char="¥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57000"/>
              <a:buFont typeface="Wingdings 2" pitchFamily="18" charset="2"/>
              <a:buChar char="¥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SzPct val="55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50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endParaRPr lang="en-US" altLang="zh-TW" sz="2000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內容版面配置區 4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altLang="zh-TW" sz="2400" dirty="0" smtClean="0"/>
                  <a:t>System call </a:t>
                </a:r>
                <a:r>
                  <a:rPr lang="en-US" altLang="zh-TW" sz="2400" dirty="0"/>
                  <a:t>vs. </a:t>
                </a:r>
                <a:r>
                  <a:rPr lang="en-US" altLang="zh-TW" sz="2400" dirty="0" smtClean="0"/>
                  <a:t>JNI and API</a:t>
                </a:r>
              </a:p>
              <a:p>
                <a:pPr lvl="1"/>
                <a:r>
                  <a:rPr lang="en-US" altLang="zh-TW" sz="2000" dirty="0" smtClean="0"/>
                  <a:t>A</a:t>
                </a:r>
                <a:r>
                  <a:rPr lang="zh-TW" altLang="en-US" sz="2000" dirty="0" smtClean="0"/>
                  <a:t> </a:t>
                </a:r>
                <a:r>
                  <a:rPr lang="en-US" altLang="zh-TW" sz="2000" dirty="0" smtClean="0"/>
                  <a:t>program </a:t>
                </a:r>
                <a:r>
                  <a:rPr lang="en-US" altLang="zh-TW" sz="2000" dirty="0"/>
                  <a:t>gets the root permission and executes at lower level than Android API and JNI.</a:t>
                </a:r>
                <a:endParaRPr lang="en-US" altLang="zh-TW" sz="2000" dirty="0" smtClean="0"/>
              </a:p>
              <a:p>
                <a:endParaRPr lang="en-US" altLang="zh-TW" sz="2400" dirty="0" smtClean="0"/>
              </a:p>
              <a:p>
                <a:r>
                  <a:rPr lang="en-US" altLang="zh-TW" sz="2400" dirty="0" smtClean="0"/>
                  <a:t>Time complexity of LMTC and Brute-force</a:t>
                </a:r>
              </a:p>
              <a:p>
                <a:pPr lvl="1"/>
                <a:r>
                  <a:rPr lang="en-US" altLang="zh-TW" sz="2000" dirty="0" smtClean="0"/>
                  <a:t>Suppose: 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altLang="zh-TW" sz="2000" i="1">
                        <a:latin typeface="Cambria Math"/>
                      </a:rPr>
                      <m:t>𝑀</m:t>
                    </m:r>
                  </m:oMath>
                </a14:m>
                <a:r>
                  <a:rPr lang="en-US" altLang="zh-TW" sz="2000" dirty="0" smtClean="0"/>
                  <a:t> : </a:t>
                </a:r>
                <a14:m>
                  <m:oMath xmlns:m="http://schemas.openxmlformats.org/officeDocument/2006/math">
                    <m:r>
                      <a:rPr lang="en-US" altLang="zh-TW" sz="2000" i="1">
                        <a:latin typeface="Cambria Math"/>
                      </a:rPr>
                      <m:t>𝑀</m:t>
                    </m:r>
                  </m:oMath>
                </a14:m>
                <a:r>
                  <a:rPr lang="en-US" altLang="zh-TW" sz="2000" dirty="0"/>
                  <a:t> </a:t>
                </a:r>
                <a:r>
                  <a:rPr lang="en-US" altLang="zh-TW" sz="2000" dirty="0" smtClean="0"/>
                  <a:t>applications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altLang="zh-TW" sz="2000" i="1">
                        <a:latin typeface="Cambria Math"/>
                      </a:rPr>
                      <m:t>𝑁</m:t>
                    </m:r>
                    <m:r>
                      <a:rPr lang="en-US" altLang="zh-TW" sz="2000" i="1">
                        <a:latin typeface="Cambria Math"/>
                      </a:rPr>
                      <m:t> </m:t>
                    </m:r>
                  </m:oMath>
                </a14:m>
                <a:r>
                  <a:rPr lang="en-US" altLang="zh-TW" sz="2000" dirty="0" smtClean="0"/>
                  <a:t> : Each </a:t>
                </a:r>
                <a:r>
                  <a:rPr lang="en-US" altLang="zh-TW" sz="2000" dirty="0"/>
                  <a:t>application has </a:t>
                </a:r>
                <a14:m>
                  <m:oMath xmlns:m="http://schemas.openxmlformats.org/officeDocument/2006/math">
                    <m:r>
                      <a:rPr lang="en-US" altLang="zh-TW" sz="2000" i="1">
                        <a:latin typeface="Cambria Math"/>
                      </a:rPr>
                      <m:t>𝑁</m:t>
                    </m:r>
                  </m:oMath>
                </a14:m>
                <a:r>
                  <a:rPr lang="en-US" altLang="zh-TW" sz="2000" dirty="0"/>
                  <a:t> </a:t>
                </a:r>
                <a:r>
                  <a:rPr lang="en-US" altLang="zh-TW" sz="2000" dirty="0" smtClean="0"/>
                  <a:t>threads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altLang="zh-TW" sz="2000" i="1">
                        <a:latin typeface="Cambria Math"/>
                      </a:rPr>
                      <m:t>𝑃</m:t>
                    </m:r>
                    <m:r>
                      <a:rPr lang="en-US" altLang="zh-TW" sz="2000" i="1">
                        <a:latin typeface="Cambria Math"/>
                      </a:rPr>
                      <m:t> </m:t>
                    </m:r>
                  </m:oMath>
                </a14:m>
                <a:r>
                  <a:rPr lang="en-US" altLang="zh-TW" sz="2000" dirty="0" smtClean="0"/>
                  <a:t> : Each </a:t>
                </a:r>
                <a:r>
                  <a:rPr lang="en-US" altLang="zh-TW" sz="2000" dirty="0"/>
                  <a:t>thread tree is layered into </a:t>
                </a:r>
                <a14:m>
                  <m:oMath xmlns:m="http://schemas.openxmlformats.org/officeDocument/2006/math">
                    <m:r>
                      <a:rPr lang="en-US" altLang="zh-TW" sz="2000" b="0" i="1" smtClean="0">
                        <a:latin typeface="Cambria Math"/>
                      </a:rPr>
                      <m:t>𝑃</m:t>
                    </m:r>
                  </m:oMath>
                </a14:m>
                <a:r>
                  <a:rPr lang="en-US" altLang="zh-TW" sz="2000" dirty="0"/>
                  <a:t> layers in average</a:t>
                </a:r>
                <a:endParaRPr lang="en-US" altLang="zh-TW" sz="2000" dirty="0" smtClean="0"/>
              </a:p>
              <a:p>
                <a:pPr lvl="1"/>
                <a:r>
                  <a:rPr lang="en-US" altLang="zh-TW" sz="2000" dirty="0" smtClean="0"/>
                  <a:t>Brute-force: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TW" sz="2000">
                        <a:latin typeface="Cambria Math"/>
                      </a:rPr>
                      <m:t>O</m:t>
                    </m:r>
                    <m:r>
                      <a:rPr lang="en-US" altLang="zh-TW" sz="200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zh-TW" altLang="zh-TW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zh-TW" sz="2000" i="1">
                            <a:latin typeface="Cambria Math"/>
                          </a:rPr>
                          <m:t>𝑁</m:t>
                        </m:r>
                      </m:e>
                      <m:sup>
                        <m:r>
                          <a:rPr lang="en-US" altLang="zh-TW" sz="2000" i="1">
                            <a:latin typeface="Cambria Math"/>
                          </a:rPr>
                          <m:t>𝑀</m:t>
                        </m:r>
                      </m:sup>
                    </m:sSup>
                    <m:r>
                      <a:rPr lang="en-US" altLang="zh-TW" sz="2000">
                        <a:latin typeface="Cambria Math"/>
                      </a:rPr>
                      <m:t>)</m:t>
                    </m:r>
                  </m:oMath>
                </a14:m>
                <a:endParaRPr lang="en-US" altLang="zh-TW" sz="2000" dirty="0" smtClean="0"/>
              </a:p>
              <a:p>
                <a:pPr lvl="1"/>
                <a:r>
                  <a:rPr lang="en-US" altLang="zh-TW" sz="2000" dirty="0" smtClean="0"/>
                  <a:t>LMTC: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TW" sz="2000">
                        <a:latin typeface="Cambria Math"/>
                      </a:rPr>
                      <m:t>O</m:t>
                    </m:r>
                    <m:r>
                      <a:rPr lang="en-US" altLang="zh-TW" sz="2000">
                        <a:latin typeface="Cambria Math"/>
                      </a:rPr>
                      <m:t>(</m:t>
                    </m:r>
                    <m:r>
                      <a:rPr lang="en-US" altLang="zh-TW" sz="2000" i="1">
                        <a:latin typeface="Cambria Math"/>
                      </a:rPr>
                      <m:t>𝑃</m:t>
                    </m:r>
                    <m:sSup>
                      <m:sSupPr>
                        <m:ctrlPr>
                          <a:rPr lang="zh-TW" altLang="zh-TW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zh-TW" sz="2000" i="1">
                            <a:latin typeface="Cambria Math"/>
                          </a:rPr>
                          <m:t>(</m:t>
                        </m:r>
                        <m:f>
                          <m:fPr>
                            <m:type m:val="lin"/>
                            <m:ctrlPr>
                              <a:rPr lang="zh-TW" altLang="zh-TW" sz="20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altLang="zh-TW" sz="2000" i="1">
                                <a:latin typeface="Cambria Math"/>
                              </a:rPr>
                              <m:t>𝑁</m:t>
                            </m:r>
                          </m:num>
                          <m:den>
                            <m:r>
                              <a:rPr lang="en-US" altLang="zh-TW" sz="2000" i="1">
                                <a:latin typeface="Cambria Math"/>
                              </a:rPr>
                              <m:t>𝑃</m:t>
                            </m:r>
                          </m:den>
                        </m:f>
                        <m:r>
                          <a:rPr lang="en-US" altLang="zh-TW" sz="2000" i="1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altLang="zh-TW" sz="2000" i="1">
                            <a:latin typeface="Cambria Math"/>
                          </a:rPr>
                          <m:t>𝑀</m:t>
                        </m:r>
                      </m:sup>
                    </m:sSup>
                    <m:r>
                      <a:rPr lang="en-US" altLang="zh-TW" sz="2000">
                        <a:latin typeface="Cambria Math"/>
                      </a:rPr>
                      <m:t>)</m:t>
                    </m:r>
                  </m:oMath>
                </a14:m>
                <a:r>
                  <a:rPr lang="en-US" altLang="zh-TW" sz="2000" dirty="0" smtClean="0"/>
                  <a:t> =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TW" sz="2000">
                        <a:latin typeface="Cambria Math"/>
                      </a:rPr>
                      <m:t>O</m:t>
                    </m:r>
                    <m:r>
                      <a:rPr lang="en-US" altLang="zh-TW" sz="2000">
                        <a:latin typeface="Cambria Math"/>
                      </a:rPr>
                      <m:t>(</m:t>
                    </m:r>
                    <m:f>
                      <m:fPr>
                        <m:type m:val="lin"/>
                        <m:ctrlPr>
                          <a:rPr lang="zh-TW" altLang="zh-TW" sz="2000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TW" altLang="zh-TW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zh-TW" sz="2000" i="1">
                                <a:latin typeface="Cambria Math"/>
                              </a:rPr>
                              <m:t>𝑁</m:t>
                            </m:r>
                          </m:e>
                          <m:sup>
                            <m:r>
                              <a:rPr lang="en-US" altLang="zh-TW" sz="2000" i="1">
                                <a:latin typeface="Cambria Math"/>
                              </a:rPr>
                              <m:t>𝑀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zh-TW" altLang="zh-TW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zh-TW" sz="2000" i="1">
                                <a:latin typeface="Cambria Math"/>
                              </a:rPr>
                              <m:t>𝑃</m:t>
                            </m:r>
                          </m:e>
                          <m:sup>
                            <m:r>
                              <a:rPr lang="en-US" altLang="zh-TW" sz="2000" i="1">
                                <a:latin typeface="Cambria Math"/>
                              </a:rPr>
                              <m:t>𝑀</m:t>
                            </m:r>
                            <m:r>
                              <a:rPr lang="en-US" altLang="zh-TW" sz="2000" i="1"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</m:den>
                    </m:f>
                    <m:r>
                      <a:rPr lang="en-US" altLang="zh-TW" sz="2000">
                        <a:latin typeface="Cambria Math"/>
                      </a:rPr>
                      <m:t>)</m:t>
                    </m:r>
                  </m:oMath>
                </a14:m>
                <a:endParaRPr lang="en-US" altLang="zh-TW" sz="2000" dirty="0" smtClean="0"/>
              </a:p>
            </p:txBody>
          </p:sp>
        </mc:Choice>
        <mc:Fallback xmlns="">
          <p:sp>
            <p:nvSpPr>
              <p:cNvPr id="5" name="內容版面配置區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22" t="-1054" b="-6456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1561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>
          <a:xfrm>
            <a:off x="460248" y="6304235"/>
            <a:ext cx="2133600" cy="365125"/>
          </a:xfrm>
        </p:spPr>
        <p:txBody>
          <a:bodyPr/>
          <a:lstStyle/>
          <a:p>
            <a:fld id="{F9C08B15-B12B-4948-AA87-08CCCCC6C7BE}" type="slidenum">
              <a:rPr lang="zh-TW" altLang="en-US" smtClean="0"/>
              <a:t>36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Discuss</a:t>
            </a:r>
            <a:endParaRPr lang="zh-TW" altLang="en-US" sz="3100" dirty="0">
              <a:solidFill>
                <a:schemeClr val="tx1"/>
              </a:solidFill>
              <a:effectLst>
                <a:glow>
                  <a:schemeClr val="tx2"/>
                </a:glow>
              </a:effectLst>
            </a:endParaRPr>
          </a:p>
        </p:txBody>
      </p:sp>
      <p:sp>
        <p:nvSpPr>
          <p:cNvPr id="7" name="內容版面配置區 2"/>
          <p:cNvSpPr txBox="1">
            <a:spLocks/>
          </p:cNvSpPr>
          <p:nvPr/>
        </p:nvSpPr>
        <p:spPr>
          <a:xfrm>
            <a:off x="457200" y="1548085"/>
            <a:ext cx="8229600" cy="4709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Wingdings 2" pitchFamily="18" charset="2"/>
              <a:buChar char="¥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SzPct val="60000"/>
              <a:buFont typeface="Wingdings 2" pitchFamily="18" charset="2"/>
              <a:buChar char="¥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57000"/>
              <a:buFont typeface="Wingdings 2" pitchFamily="18" charset="2"/>
              <a:buChar char="¥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SzPct val="55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50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TW" altLang="en-US" sz="2000" dirty="0"/>
          </a:p>
        </p:txBody>
      </p:sp>
      <p:sp>
        <p:nvSpPr>
          <p:cNvPr id="6" name="內容版面配置區 1"/>
          <p:cNvSpPr txBox="1">
            <a:spLocks/>
          </p:cNvSpPr>
          <p:nvPr/>
        </p:nvSpPr>
        <p:spPr>
          <a:xfrm>
            <a:off x="457200" y="1447501"/>
            <a:ext cx="8229600" cy="46265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Wingdings 2" pitchFamily="18" charset="2"/>
              <a:buChar char="¥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SzPct val="60000"/>
              <a:buFont typeface="Wingdings 2" pitchFamily="18" charset="2"/>
              <a:buChar char="¥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57000"/>
              <a:buFont typeface="Wingdings 2" pitchFamily="18" charset="2"/>
              <a:buChar char="¥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SzPct val="55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50000"/>
              <a:buFont typeface="Wingdings 2" pitchFamily="18" charset="2"/>
              <a:buChar char="¥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endParaRPr lang="en-US" altLang="zh-TW" sz="2000" dirty="0" smtClean="0"/>
          </a:p>
        </p:txBody>
      </p:sp>
      <p:sp>
        <p:nvSpPr>
          <p:cNvPr id="5" name="內容版面配置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400" dirty="0" smtClean="0"/>
              <a:t>Substring </a:t>
            </a:r>
            <a:r>
              <a:rPr lang="en-US" altLang="zh-TW" sz="2400" dirty="0"/>
              <a:t>vs. Subsequence</a:t>
            </a:r>
          </a:p>
          <a:p>
            <a:pPr lvl="1"/>
            <a:r>
              <a:rPr lang="en-US" altLang="zh-TW" sz="2000" dirty="0"/>
              <a:t>A substring of a string is always a subsequence of the string</a:t>
            </a:r>
          </a:p>
          <a:p>
            <a:pPr lvl="1"/>
            <a:r>
              <a:rPr lang="en-US" altLang="zh-TW" sz="2000" dirty="0"/>
              <a:t>A subsequence of a string is not always a substring of the </a:t>
            </a:r>
            <a:r>
              <a:rPr lang="en-US" altLang="zh-TW" sz="2000" dirty="0" smtClean="0"/>
              <a:t>string</a:t>
            </a:r>
            <a:endParaRPr lang="en-US" altLang="zh-TW" sz="2400" dirty="0" smtClean="0"/>
          </a:p>
          <a:p>
            <a:endParaRPr lang="en-US" altLang="zh-TW" sz="2400" dirty="0" smtClean="0"/>
          </a:p>
          <a:p>
            <a:r>
              <a:rPr lang="en-US" altLang="zh-TW" sz="2400" dirty="0" smtClean="0"/>
              <a:t>The name of our system :</a:t>
            </a:r>
          </a:p>
          <a:p>
            <a:pPr marL="914400" lvl="1" indent="-457200">
              <a:buClr>
                <a:schemeClr val="tx1"/>
              </a:buClr>
              <a:buSzPct val="100000"/>
              <a:buFont typeface="+mj-lt"/>
              <a:buAutoNum type="arabicParenR"/>
            </a:pPr>
            <a:r>
              <a:rPr lang="en-US" altLang="zh-TW" sz="2000" dirty="0" err="1" smtClean="0"/>
              <a:t>HawkDroid</a:t>
            </a:r>
            <a:endParaRPr lang="en-US" altLang="zh-TW" sz="2000" dirty="0"/>
          </a:p>
          <a:p>
            <a:pPr marL="914400" lvl="1" indent="-457200">
              <a:buClr>
                <a:schemeClr val="tx1"/>
              </a:buClr>
              <a:buSzPct val="100000"/>
              <a:buFont typeface="+mj-lt"/>
              <a:buAutoNum type="arabicParenR"/>
            </a:pPr>
            <a:r>
              <a:rPr lang="en-US" altLang="zh-TW" sz="2000" dirty="0" err="1" smtClean="0"/>
              <a:t>BioDroid</a:t>
            </a:r>
            <a:endParaRPr lang="en-US" altLang="zh-TW" sz="2000" dirty="0" smtClean="0"/>
          </a:p>
          <a:p>
            <a:pPr marL="914400" lvl="1" indent="-457200">
              <a:buClr>
                <a:schemeClr val="tx1"/>
              </a:buClr>
              <a:buSzPct val="100000"/>
              <a:buFont typeface="+mj-lt"/>
              <a:buAutoNum type="arabicParenR"/>
            </a:pPr>
            <a:r>
              <a:rPr lang="en-US" altLang="zh-TW" sz="2000" dirty="0" err="1" smtClean="0"/>
              <a:t>DroidMiner</a:t>
            </a:r>
            <a:endParaRPr lang="en-US" altLang="zh-TW" sz="2000" dirty="0"/>
          </a:p>
        </p:txBody>
      </p:sp>
    </p:spTree>
    <p:extLst>
      <p:ext uri="{BB962C8B-B14F-4D97-AF65-F5344CB8AC3E}">
        <p14:creationId xmlns:p14="http://schemas.microsoft.com/office/powerpoint/2010/main" val="1780879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Motivation</a:t>
            </a:r>
            <a:b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</a:br>
            <a:r>
              <a:rPr lang="en-US" altLang="zh-TW" sz="3100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Behavior Extraction of Repackaged Applications</a:t>
            </a:r>
            <a:endParaRPr lang="zh-TW" altLang="en-US" sz="3100" dirty="0">
              <a:solidFill>
                <a:schemeClr val="tx1"/>
              </a:solidFill>
              <a:effectLst>
                <a:glow>
                  <a:schemeClr val="tx2"/>
                </a:glow>
              </a:effectLst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08B15-B12B-4948-AA87-08CCCCC6C7BE}" type="slidenum">
              <a:rPr lang="zh-TW" altLang="en-US" smtClean="0"/>
              <a:t>4</a:t>
            </a:fld>
            <a:endParaRPr lang="zh-TW" altLang="en-US"/>
          </a:p>
        </p:txBody>
      </p:sp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457200" y="1499616"/>
            <a:ext cx="8229600" cy="4953720"/>
          </a:xfrm>
        </p:spPr>
        <p:txBody>
          <a:bodyPr>
            <a:normAutofit/>
          </a:bodyPr>
          <a:lstStyle/>
          <a:p>
            <a:r>
              <a:rPr lang="en-US" altLang="zh-TW" sz="2800" dirty="0" smtClean="0"/>
              <a:t>Behavior extraction</a:t>
            </a:r>
          </a:p>
          <a:p>
            <a:pPr marL="914400" lvl="1" indent="-457200">
              <a:buSzPct val="100000"/>
              <a:buFont typeface="+mj-lt"/>
              <a:buAutoNum type="arabicPeriod"/>
            </a:pPr>
            <a:r>
              <a:rPr lang="en-US" altLang="zh-TW" sz="2400" dirty="0" smtClean="0"/>
              <a:t>Record application behavior</a:t>
            </a:r>
          </a:p>
          <a:p>
            <a:pPr lvl="2"/>
            <a:r>
              <a:rPr lang="en-US" altLang="zh-TW" sz="2000" dirty="0" smtClean="0"/>
              <a:t>Record system call sequences used by repackaged applications</a:t>
            </a:r>
            <a:endParaRPr lang="en-US" altLang="zh-TW" sz="1000" dirty="0" smtClean="0"/>
          </a:p>
          <a:p>
            <a:pPr lvl="2"/>
            <a:endParaRPr lang="en-US" altLang="zh-TW" sz="1000" dirty="0" smtClean="0"/>
          </a:p>
          <a:p>
            <a:pPr marL="914400" lvl="1" indent="-457200">
              <a:buSzPct val="100000"/>
              <a:buFont typeface="+mj-lt"/>
              <a:buAutoNum type="arabicPeriod"/>
            </a:pPr>
            <a:r>
              <a:rPr lang="en-US" altLang="zh-TW" sz="2400" dirty="0" smtClean="0"/>
              <a:t>Extract common behavior of repackaged samples</a:t>
            </a:r>
          </a:p>
          <a:p>
            <a:pPr lvl="2"/>
            <a:r>
              <a:rPr lang="en-US" altLang="zh-TW" sz="2000" dirty="0" smtClean="0"/>
              <a:t>Extract common </a:t>
            </a:r>
            <a:r>
              <a:rPr lang="en-US" altLang="zh-TW" sz="2000" dirty="0"/>
              <a:t>system calls </a:t>
            </a:r>
            <a:r>
              <a:rPr lang="en-US" altLang="zh-TW" sz="2000" dirty="0" smtClean="0"/>
              <a:t>subsequences</a:t>
            </a:r>
            <a:endParaRPr lang="en-US" altLang="zh-TW" sz="2000" kern="100" dirty="0" smtClean="0">
              <a:solidFill>
                <a:srgbClr val="FF0000"/>
              </a:solidFill>
            </a:endParaRPr>
          </a:p>
          <a:p>
            <a:pPr lvl="2"/>
            <a:endParaRPr lang="en-US" altLang="zh-TW" sz="1000" dirty="0" smtClean="0"/>
          </a:p>
          <a:p>
            <a:pPr lvl="2"/>
            <a:endParaRPr lang="en-US" altLang="zh-TW" sz="1000" dirty="0" smtClean="0"/>
          </a:p>
          <a:p>
            <a:pPr marL="914400" lvl="1" indent="-457200">
              <a:buSzPct val="100000"/>
              <a:buFont typeface="+mj-lt"/>
              <a:buAutoNum type="arabicPeriod"/>
            </a:pPr>
            <a:r>
              <a:rPr lang="en-US" altLang="zh-TW" sz="2400" dirty="0" smtClean="0"/>
              <a:t>Identify malware by same malicious behavior</a:t>
            </a:r>
          </a:p>
          <a:p>
            <a:pPr lvl="2"/>
            <a:r>
              <a:rPr lang="en-US" altLang="zh-TW" sz="2000" dirty="0" smtClean="0"/>
              <a:t>Identify more repackaged applications</a:t>
            </a:r>
            <a:r>
              <a:rPr lang="zh-TW" altLang="zh-TW" sz="2000" kern="100" dirty="0"/>
              <a:t> </a:t>
            </a:r>
            <a:r>
              <a:rPr lang="en-US" altLang="zh-TW" sz="2000" dirty="0" smtClean="0"/>
              <a:t>by common subsequences</a:t>
            </a:r>
          </a:p>
        </p:txBody>
      </p:sp>
    </p:spTree>
    <p:extLst>
      <p:ext uri="{BB962C8B-B14F-4D97-AF65-F5344CB8AC3E}">
        <p14:creationId xmlns:p14="http://schemas.microsoft.com/office/powerpoint/2010/main" val="1696776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內容版面配置區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99616"/>
                <a:ext cx="8229600" cy="5241752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en-US" altLang="zh-TW" dirty="0" smtClean="0"/>
                  <a:t>Given</a:t>
                </a:r>
                <a:endParaRPr lang="zh-TW" altLang="zh-TW" dirty="0"/>
              </a:p>
              <a:p>
                <a:pPr marL="971550" lvl="1" indent="-514350">
                  <a:buFont typeface="+mj-lt"/>
                  <a:buAutoNum type="arabicPeriod"/>
                </a:pPr>
                <a:r>
                  <a:rPr lang="en-US" altLang="zh-TW" dirty="0" smtClean="0"/>
                  <a:t> the </a:t>
                </a:r>
                <a:r>
                  <a:rPr lang="en-US" altLang="zh-TW" dirty="0"/>
                  <a:t>Android platform,</a:t>
                </a:r>
                <a:endParaRPr lang="zh-TW" altLang="zh-TW" dirty="0"/>
              </a:p>
              <a:p>
                <a:pPr marL="971550" lvl="1" indent="-514350">
                  <a:buFont typeface="+mj-lt"/>
                  <a:buAutoNum type="arabicPeriod"/>
                </a:pPr>
                <a:r>
                  <a:rPr lang="en-US" altLang="zh-TW" dirty="0" smtClean="0"/>
                  <a:t> a </a:t>
                </a:r>
                <a:r>
                  <a:rPr lang="en-US" altLang="zh-TW" dirty="0"/>
                  <a:t>set of </a:t>
                </a:r>
                <a:r>
                  <a:rPr lang="en-US" altLang="zh-TW" dirty="0" smtClean="0"/>
                  <a:t>malicious </a:t>
                </a:r>
                <a:r>
                  <a:rPr lang="en-US" altLang="zh-TW" dirty="0"/>
                  <a:t>applications </a:t>
                </a:r>
                <a14:m>
                  <m:oMath xmlns:m="http://schemas.openxmlformats.org/officeDocument/2006/math">
                    <m:r>
                      <a:rPr lang="en-US" altLang="zh-TW" i="1" smtClean="0">
                        <a:solidFill>
                          <a:srgbClr val="FF0000"/>
                        </a:solidFill>
                        <a:latin typeface="Cambria Math"/>
                      </a:rPr>
                      <m:t>𝑀</m:t>
                    </m:r>
                  </m:oMath>
                </a14:m>
                <a:r>
                  <a:rPr lang="en-US" altLang="zh-TW" dirty="0"/>
                  <a:t>, and</a:t>
                </a:r>
                <a:endParaRPr lang="zh-TW" altLang="zh-TW" dirty="0"/>
              </a:p>
              <a:p>
                <a:pPr marL="971550" lvl="1" indent="-514350">
                  <a:buFont typeface="+mj-lt"/>
                  <a:buAutoNum type="arabicPeriod"/>
                </a:pPr>
                <a:r>
                  <a:rPr lang="en-US" altLang="zh-TW" dirty="0" smtClean="0"/>
                  <a:t> a </a:t>
                </a:r>
                <a:r>
                  <a:rPr lang="en-US" altLang="zh-TW" dirty="0"/>
                  <a:t>set of applications to be inspected </a:t>
                </a:r>
                <a14:m>
                  <m:oMath xmlns:m="http://schemas.openxmlformats.org/officeDocument/2006/math">
                    <m:r>
                      <a:rPr lang="en-US" altLang="zh-TW" i="1" smtClean="0">
                        <a:solidFill>
                          <a:srgbClr val="FF0000"/>
                        </a:solidFill>
                        <a:latin typeface="Cambria Math"/>
                      </a:rPr>
                      <m:t>𝐸</m:t>
                    </m:r>
                  </m:oMath>
                </a14:m>
                <a:r>
                  <a:rPr lang="en-US" altLang="zh-TW" dirty="0"/>
                  <a:t>,</a:t>
                </a:r>
                <a:endParaRPr lang="zh-TW" altLang="zh-TW" dirty="0"/>
              </a:p>
              <a:p>
                <a:r>
                  <a:rPr lang="en-US" altLang="zh-TW" dirty="0" smtClean="0"/>
                  <a:t>suppose</a:t>
                </a:r>
                <a:endParaRPr lang="zh-TW" altLang="zh-TW" dirty="0"/>
              </a:p>
              <a:p>
                <a:pPr marL="971550" lvl="1" indent="-514350">
                  <a:buFont typeface="+mj-lt"/>
                  <a:buAutoNum type="arabicPeriod"/>
                </a:pPr>
                <a:r>
                  <a:rPr lang="en-US" altLang="zh-TW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TW" altLang="zh-TW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TW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altLang="zh-TW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TW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TW" dirty="0"/>
                  <a:t>is the </a:t>
                </a:r>
                <a14:m>
                  <m:oMath xmlns:m="http://schemas.openxmlformats.org/officeDocument/2006/math">
                    <m:r>
                      <a:rPr lang="en-US" altLang="zh-TW" i="1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altLang="zh-TW" dirty="0"/>
                  <a:t>-</a:t>
                </a:r>
                <a:r>
                  <a:rPr lang="en-US" altLang="zh-TW" dirty="0" err="1"/>
                  <a:t>th</a:t>
                </a:r>
                <a:r>
                  <a:rPr lang="en-US" altLang="zh-TW" dirty="0"/>
                  <a:t> repackaged application in </a:t>
                </a:r>
                <a14:m>
                  <m:oMath xmlns:m="http://schemas.openxmlformats.org/officeDocument/2006/math">
                    <m:r>
                      <a:rPr lang="en-US" altLang="zh-TW" i="1" smtClean="0">
                        <a:solidFill>
                          <a:srgbClr val="FF0000"/>
                        </a:solidFill>
                        <a:latin typeface="Cambria Math"/>
                      </a:rPr>
                      <m:t>𝑀</m:t>
                    </m:r>
                  </m:oMath>
                </a14:m>
                <a:r>
                  <a:rPr lang="en-US" altLang="zh-TW" dirty="0"/>
                  <a:t>,</a:t>
                </a:r>
                <a:endParaRPr lang="zh-TW" altLang="zh-TW" dirty="0"/>
              </a:p>
              <a:p>
                <a:pPr marL="971550" lvl="1" indent="-514350">
                  <a:buFont typeface="+mj-lt"/>
                  <a:buAutoNum type="arabicPeriod"/>
                </a:pPr>
                <a:r>
                  <a:rPr lang="en-US" altLang="zh-TW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TW" altLang="zh-TW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TW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altLang="zh-TW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TW" dirty="0"/>
                  <a:t> is the set of recorded system call sequences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TW" altLang="zh-TW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TW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altLang="zh-TW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TW" dirty="0"/>
                  <a:t>,</a:t>
                </a:r>
                <a:endParaRPr lang="zh-TW" altLang="zh-TW" dirty="0"/>
              </a:p>
              <a:p>
                <a:pPr marL="971550" lvl="1" indent="-514350">
                  <a:buFont typeface="+mj-lt"/>
                  <a:buAutoNum type="arabicPeriod"/>
                </a:pPr>
                <a:r>
                  <a:rPr lang="en-US" altLang="zh-TW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TW" altLang="zh-TW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TW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altLang="zh-TW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𝑠𝑖𝑔𝑛</m:t>
                        </m:r>
                      </m:sub>
                    </m:sSub>
                  </m:oMath>
                </a14:m>
                <a:r>
                  <a:rPr lang="en-US" altLang="zh-TW" dirty="0"/>
                  <a:t> is the set of significant common system call </a:t>
                </a:r>
                <a:r>
                  <a:rPr lang="en-US" altLang="zh-TW" dirty="0" smtClean="0"/>
                  <a:t>subsequences </a:t>
                </a:r>
                <a:r>
                  <a:rPr lang="en-US" altLang="zh-TW" dirty="0"/>
                  <a:t>which are extracted from the set </a:t>
                </a:r>
                <a:endParaRPr lang="en-US" altLang="zh-TW" dirty="0" smtClean="0"/>
              </a:p>
              <a:p>
                <a:pPr marL="457200" lvl="1" indent="0">
                  <a:buNone/>
                </a:pPr>
                <a:r>
                  <a:rPr lang="en-US" altLang="zh-TW" dirty="0"/>
                  <a:t>	</a:t>
                </a:r>
                <a:r>
                  <a:rPr lang="zh-TW" altLang="en-US" dirty="0" smtClean="0"/>
                  <a:t>  </a:t>
                </a:r>
                <a:r>
                  <a:rPr lang="en-US" altLang="zh-TW" dirty="0" smtClean="0"/>
                  <a:t>{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TW" altLang="zh-TW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TW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altLang="zh-TW" i="1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TW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TW" altLang="zh-TW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TW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altLang="zh-TW" i="1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TW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TW" altLang="zh-TW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TW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altLang="zh-TW" i="1">
                            <a:solidFill>
                              <a:srgbClr val="FF0000"/>
                            </a:solidFill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TW" dirty="0"/>
                  <a:t>, …,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TW" altLang="zh-TW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TW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𝑆</m:t>
                        </m:r>
                      </m:e>
                      <m:sub>
                        <m:d>
                          <m:dPr>
                            <m:begChr m:val="|"/>
                            <m:endChr m:val="|"/>
                            <m:ctrlPr>
                              <a:rPr lang="zh-TW" altLang="zh-TW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zh-TW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𝑀</m:t>
                            </m:r>
                          </m:e>
                        </m:d>
                      </m:sub>
                    </m:sSub>
                  </m:oMath>
                </a14:m>
                <a:r>
                  <a:rPr lang="en-US" altLang="zh-TW" dirty="0"/>
                  <a:t>} and</a:t>
                </a:r>
                <a:endParaRPr lang="zh-TW" altLang="zh-TW" dirty="0"/>
              </a:p>
              <a:p>
                <a:pPr marL="971550" lvl="1" indent="-514350">
                  <a:buFont typeface="+mj-lt"/>
                  <a:buAutoNum type="arabicPeriod" startAt="4"/>
                </a:pPr>
                <a:r>
                  <a:rPr lang="en-US" altLang="zh-TW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TW" altLang="zh-TW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TW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altLang="zh-TW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𝑚𝑎𝑙</m:t>
                        </m:r>
                      </m:sub>
                    </m:sSub>
                  </m:oMath>
                </a14:m>
                <a:r>
                  <a:rPr lang="en-US" altLang="zh-TW" dirty="0"/>
                  <a:t> is the set of </a:t>
                </a:r>
                <a:r>
                  <a:rPr lang="en-US" altLang="zh-TW" dirty="0" smtClean="0"/>
                  <a:t>true repackaged </a:t>
                </a:r>
                <a:r>
                  <a:rPr lang="en-US" altLang="zh-TW" dirty="0"/>
                  <a:t>applications in </a:t>
                </a:r>
                <a14:m>
                  <m:oMath xmlns:m="http://schemas.openxmlformats.org/officeDocument/2006/math">
                    <m:r>
                      <a:rPr lang="en-US" altLang="zh-TW" i="1" smtClean="0">
                        <a:solidFill>
                          <a:srgbClr val="FF0000"/>
                        </a:solidFill>
                        <a:latin typeface="Cambria Math"/>
                      </a:rPr>
                      <m:t>𝐸</m:t>
                    </m:r>
                  </m:oMath>
                </a14:m>
                <a:r>
                  <a:rPr lang="en-US" altLang="zh-TW" dirty="0"/>
                  <a:t>,</a:t>
                </a:r>
                <a:endParaRPr lang="zh-TW" altLang="zh-TW" dirty="0"/>
              </a:p>
              <a:p>
                <a:r>
                  <a:rPr lang="en-US" altLang="zh-TW" dirty="0" smtClean="0"/>
                  <a:t>the </a:t>
                </a:r>
                <a:r>
                  <a:rPr lang="en-US" altLang="zh-TW" dirty="0"/>
                  <a:t>objectives are</a:t>
                </a:r>
                <a:endParaRPr lang="zh-TW" altLang="zh-TW" dirty="0"/>
              </a:p>
              <a:p>
                <a:pPr marL="971550" lvl="1" indent="-514350">
                  <a:buFont typeface="+mj-lt"/>
                  <a:buAutoNum type="arabicPeriod"/>
                </a:pPr>
                <a:r>
                  <a:rPr lang="en-US" altLang="zh-TW" dirty="0" smtClean="0"/>
                  <a:t> extract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TW" altLang="zh-TW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TW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altLang="zh-TW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𝑠𝑖𝑔𝑛</m:t>
                        </m:r>
                      </m:sub>
                    </m:sSub>
                  </m:oMath>
                </a14:m>
                <a:r>
                  <a:rPr lang="en-US" altLang="zh-TW" dirty="0"/>
                  <a:t> from</a:t>
                </a:r>
                <a:r>
                  <a:rPr lang="en-US" altLang="zh-TW" dirty="0" smtClean="0"/>
                  <a:t> </a:t>
                </a:r>
                <a14:m>
                  <m:oMath xmlns:m="http://schemas.openxmlformats.org/officeDocument/2006/math">
                    <m:r>
                      <a:rPr lang="en-US" altLang="zh-TW" i="1">
                        <a:solidFill>
                          <a:srgbClr val="FF0000"/>
                        </a:solidFill>
                        <a:latin typeface="Cambria Math"/>
                      </a:rPr>
                      <m:t>𝑀</m:t>
                    </m:r>
                  </m:oMath>
                </a14:m>
                <a:r>
                  <a:rPr lang="en-US" altLang="zh-TW" dirty="0" smtClean="0"/>
                  <a:t> </a:t>
                </a:r>
                <a:r>
                  <a:rPr lang="en-US" altLang="zh-TW" dirty="0"/>
                  <a:t>and</a:t>
                </a:r>
                <a:endParaRPr lang="zh-TW" altLang="zh-TW" dirty="0"/>
              </a:p>
              <a:p>
                <a:pPr marL="971550" lvl="1" indent="-514350">
                  <a:buFont typeface="+mj-lt"/>
                  <a:buAutoNum type="arabicPeriod"/>
                </a:pPr>
                <a:r>
                  <a:rPr lang="en-US" altLang="zh-TW" dirty="0" smtClean="0"/>
                  <a:t> identify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TW" altLang="zh-TW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TW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altLang="zh-TW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𝑚𝑎𝑙</m:t>
                        </m:r>
                      </m:sub>
                    </m:sSub>
                  </m:oMath>
                </a14:m>
                <a:r>
                  <a:rPr lang="en-US" altLang="zh-TW" dirty="0"/>
                  <a:t> from </a:t>
                </a:r>
                <a14:m>
                  <m:oMath xmlns:m="http://schemas.openxmlformats.org/officeDocument/2006/math">
                    <m:r>
                      <a:rPr lang="en-US" altLang="zh-TW" i="1" smtClean="0">
                        <a:solidFill>
                          <a:srgbClr val="FF0000"/>
                        </a:solidFill>
                        <a:latin typeface="Cambria Math"/>
                      </a:rPr>
                      <m:t>𝐸</m:t>
                    </m:r>
                  </m:oMath>
                </a14:m>
                <a:r>
                  <a:rPr lang="en-US" altLang="zh-TW" dirty="0"/>
                  <a:t>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TW" altLang="zh-TW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TW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altLang="zh-TW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𝑠𝑖𝑔𝑛</m:t>
                        </m:r>
                      </m:sub>
                    </m:sSub>
                  </m:oMath>
                </a14:m>
                <a:r>
                  <a:rPr lang="en-US" altLang="zh-TW" dirty="0"/>
                  <a:t>.</a:t>
                </a:r>
              </a:p>
            </p:txBody>
          </p:sp>
        </mc:Choice>
        <mc:Fallback xmlns="">
          <p:sp>
            <p:nvSpPr>
              <p:cNvPr id="2" name="內容版面配置區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99616"/>
                <a:ext cx="8229600" cy="5241752"/>
              </a:xfrm>
              <a:blipFill rotWithShape="1">
                <a:blip r:embed="rId2"/>
                <a:stretch>
                  <a:fillRect l="-296" t="-2326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08B15-B12B-4948-AA87-08CCCCC6C7BE}" type="slidenum">
              <a:rPr lang="zh-TW" altLang="en-US" smtClean="0"/>
              <a:t>5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Problem statement</a:t>
            </a:r>
            <a:endParaRPr lang="zh-TW" altLang="en-US" dirty="0">
              <a:solidFill>
                <a:schemeClr val="tx1"/>
              </a:solidFill>
              <a:effectLst>
                <a:glow>
                  <a:schemeClr val="tx2"/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4893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內容版面配置區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1545908"/>
              </p:ext>
            </p:extLst>
          </p:nvPr>
        </p:nvGraphicFramePr>
        <p:xfrm>
          <a:off x="179513" y="1500188"/>
          <a:ext cx="8712967" cy="4809134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368151"/>
                <a:gridCol w="2736304"/>
                <a:gridCol w="2270932"/>
                <a:gridCol w="2337580"/>
              </a:tblGrid>
              <a:tr h="502961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Approach</a:t>
                      </a:r>
                      <a:endParaRPr lang="zh-TW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Paper Works [Reference #]</a:t>
                      </a:r>
                      <a:endParaRPr lang="zh-TW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Factor</a:t>
                      </a:r>
                      <a:endParaRPr lang="zh-TW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Target</a:t>
                      </a:r>
                      <a:endParaRPr lang="zh-TW" altLang="en-US" sz="1600" dirty="0"/>
                    </a:p>
                  </a:txBody>
                  <a:tcPr/>
                </a:tc>
              </a:tr>
              <a:tr h="502961">
                <a:tc rowSpan="3">
                  <a:txBody>
                    <a:bodyPr/>
                    <a:lstStyle/>
                    <a:p>
                      <a:pPr algn="ctr"/>
                      <a:r>
                        <a:rPr lang="en-US" altLang="zh-TW" sz="1600" b="1" dirty="0" smtClean="0"/>
                        <a:t>Static</a:t>
                      </a:r>
                      <a:endParaRPr lang="zh-TW" alt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kern="100" dirty="0" err="1" smtClean="0">
                          <a:effectLst/>
                        </a:rPr>
                        <a:t>ScanDroid</a:t>
                      </a:r>
                      <a:r>
                        <a:rPr lang="en-US" altLang="zh-TW" sz="1600" kern="100" dirty="0" smtClean="0">
                          <a:effectLst/>
                        </a:rPr>
                        <a:t> [6]</a:t>
                      </a:r>
                      <a:endParaRPr lang="zh-TW" altLang="zh-TW" sz="1600" kern="10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kern="100" dirty="0" smtClean="0">
                          <a:effectLst/>
                        </a:rPr>
                        <a:t>Program Code</a:t>
                      </a:r>
                      <a:endParaRPr lang="zh-TW" altLang="zh-TW" sz="1600" kern="10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kern="100" dirty="0" smtClean="0">
                          <a:effectLst/>
                        </a:rPr>
                        <a:t>Application Verification</a:t>
                      </a:r>
                      <a:endParaRPr lang="zh-TW" altLang="zh-TW" sz="1600" kern="10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502961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kern="100" dirty="0" smtClean="0">
                          <a:effectLst/>
                        </a:rPr>
                        <a:t>Kirin [7]</a:t>
                      </a:r>
                      <a:endParaRPr lang="zh-TW" altLang="zh-TW" sz="1600" kern="10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kern="100" dirty="0" smtClean="0">
                          <a:effectLst/>
                        </a:rPr>
                        <a:t>Permission</a:t>
                      </a:r>
                      <a:endParaRPr lang="zh-TW" altLang="zh-TW" sz="1600" kern="10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kern="100" dirty="0" smtClean="0">
                          <a:effectLst/>
                        </a:rPr>
                        <a:t>Application Verification</a:t>
                      </a:r>
                      <a:endParaRPr lang="zh-TW" altLang="zh-TW" sz="1600" kern="10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502961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kern="100" dirty="0" err="1" smtClean="0">
                          <a:effectLst/>
                        </a:rPr>
                        <a:t>DroidMOSS</a:t>
                      </a:r>
                      <a:r>
                        <a:rPr lang="en-US" altLang="zh-TW" sz="1600" kern="100" dirty="0" smtClean="0">
                          <a:effectLst/>
                        </a:rPr>
                        <a:t> [16]</a:t>
                      </a:r>
                      <a:endParaRPr lang="zh-TW" altLang="zh-TW" sz="1600" kern="10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kern="100" dirty="0" smtClean="0">
                          <a:effectLst/>
                        </a:rPr>
                        <a:t>Code Instructions</a:t>
                      </a:r>
                      <a:endParaRPr lang="zh-TW" altLang="zh-TW" sz="1600" kern="10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kern="100" dirty="0" smtClean="0">
                          <a:effectLst/>
                        </a:rPr>
                        <a:t>Repackaged Applications</a:t>
                      </a:r>
                      <a:endParaRPr lang="zh-TW" altLang="zh-TW" sz="1600" kern="10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502961">
                <a:tc rowSpan="5">
                  <a:txBody>
                    <a:bodyPr/>
                    <a:lstStyle/>
                    <a:p>
                      <a:pPr algn="ctr"/>
                      <a:r>
                        <a:rPr lang="en-US" altLang="zh-TW" sz="1600" b="1" dirty="0" smtClean="0"/>
                        <a:t>Dynamic</a:t>
                      </a:r>
                      <a:endParaRPr lang="zh-TW" alt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kern="100" dirty="0" err="1" smtClean="0">
                          <a:effectLst/>
                        </a:rPr>
                        <a:t>TaintDroid</a:t>
                      </a:r>
                      <a:r>
                        <a:rPr lang="en-US" altLang="zh-TW" sz="1600" kern="100" dirty="0" smtClean="0">
                          <a:effectLst/>
                        </a:rPr>
                        <a:t> [5]</a:t>
                      </a:r>
                      <a:endParaRPr lang="zh-TW" altLang="zh-TW" sz="1600" kern="10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kern="100" dirty="0" smtClean="0">
                          <a:effectLst/>
                        </a:rPr>
                        <a:t>Data flow</a:t>
                      </a:r>
                      <a:endParaRPr lang="zh-TW" altLang="zh-TW" sz="1600" kern="10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kern="100" dirty="0" smtClean="0">
                          <a:effectLst/>
                        </a:rPr>
                        <a:t>Data Leaking</a:t>
                      </a:r>
                      <a:endParaRPr lang="zh-TW" altLang="zh-TW" sz="1600" kern="10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785446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kern="100" dirty="0" smtClean="0">
                          <a:effectLst/>
                        </a:rPr>
                        <a:t>Kernel-based behavior analysis [9]</a:t>
                      </a:r>
                      <a:endParaRPr lang="zh-TW" altLang="zh-TW" sz="1600" kern="10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System Call Name and Parameter</a:t>
                      </a:r>
                      <a:endParaRPr lang="zh-TW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kern="100" dirty="0" smtClean="0">
                          <a:effectLst/>
                        </a:rPr>
                        <a:t>Anomaly Behaviors</a:t>
                      </a:r>
                      <a:endParaRPr lang="zh-TW" altLang="zh-TW" sz="1600" kern="10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502961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kern="100" dirty="0" err="1" smtClean="0">
                          <a:effectLst/>
                        </a:rPr>
                        <a:t>AASandbox</a:t>
                      </a:r>
                      <a:r>
                        <a:rPr lang="en-US" altLang="zh-TW" sz="1600" kern="100" dirty="0" smtClean="0">
                          <a:effectLst/>
                        </a:rPr>
                        <a:t> [8]</a:t>
                      </a:r>
                      <a:endParaRPr lang="zh-TW" altLang="zh-TW" sz="1600" kern="10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kern="100" dirty="0" smtClean="0">
                          <a:effectLst/>
                        </a:rPr>
                        <a:t>Amount of System Call</a:t>
                      </a:r>
                      <a:endParaRPr lang="zh-TW" altLang="zh-TW" sz="1600" kern="10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kern="100" dirty="0" smtClean="0">
                          <a:effectLst/>
                        </a:rPr>
                        <a:t>Anomaly Behaviors</a:t>
                      </a:r>
                      <a:endParaRPr lang="zh-TW" altLang="zh-TW" sz="1600" kern="10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502961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kern="100" dirty="0" err="1" smtClean="0">
                          <a:effectLst/>
                        </a:rPr>
                        <a:t>CrowDroid</a:t>
                      </a:r>
                      <a:r>
                        <a:rPr lang="en-US" altLang="zh-TW" sz="1600" kern="100" dirty="0" smtClean="0">
                          <a:effectLst/>
                        </a:rPr>
                        <a:t> [10]</a:t>
                      </a:r>
                      <a:endParaRPr lang="zh-TW" altLang="zh-TW" sz="1600" kern="10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kern="100" dirty="0" smtClean="0">
                          <a:effectLst/>
                        </a:rPr>
                        <a:t>Amount of System Call</a:t>
                      </a:r>
                      <a:endParaRPr lang="zh-TW" altLang="zh-TW" sz="1600" kern="10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kern="100" dirty="0" smtClean="0">
                          <a:effectLst/>
                        </a:rPr>
                        <a:t>Repackaged Applications</a:t>
                      </a:r>
                      <a:endParaRPr lang="zh-TW" altLang="zh-TW" sz="1600" kern="10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502961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kern="100" dirty="0" smtClean="0">
                          <a:effectLst/>
                        </a:rPr>
                        <a:t>This Work</a:t>
                      </a:r>
                      <a:endParaRPr lang="zh-TW" altLang="zh-TW" sz="1600" kern="10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kern="100" dirty="0" smtClean="0">
                          <a:effectLst/>
                        </a:rPr>
                        <a:t>System Call Sequences</a:t>
                      </a:r>
                      <a:endParaRPr lang="zh-TW" altLang="zh-TW" sz="1600" kern="10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kern="100" dirty="0" smtClean="0">
                          <a:effectLst/>
                        </a:rPr>
                        <a:t>Repackaged Applications</a:t>
                      </a:r>
                      <a:endParaRPr lang="zh-TW" altLang="zh-TW" sz="1600" kern="10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08B15-B12B-4948-AA87-08CCCCC6C7BE}" type="slidenum">
              <a:rPr lang="zh-TW" altLang="en-US" smtClean="0"/>
              <a:t>6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Related Work</a:t>
            </a:r>
            <a:endParaRPr lang="zh-TW" altLang="en-US" dirty="0">
              <a:solidFill>
                <a:schemeClr val="tx1"/>
              </a:solidFill>
              <a:effectLst>
                <a:glow>
                  <a:schemeClr val="tx2"/>
                </a:glow>
              </a:effectLst>
            </a:endParaRPr>
          </a:p>
        </p:txBody>
      </p:sp>
      <p:sp>
        <p:nvSpPr>
          <p:cNvPr id="2" name="矩形 1"/>
          <p:cNvSpPr/>
          <p:nvPr/>
        </p:nvSpPr>
        <p:spPr>
          <a:xfrm>
            <a:off x="179512" y="4018178"/>
            <a:ext cx="8688145" cy="229114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文字方塊 5"/>
          <p:cNvSpPr txBox="1"/>
          <p:nvPr/>
        </p:nvSpPr>
        <p:spPr>
          <a:xfrm>
            <a:off x="179512" y="3771957"/>
            <a:ext cx="1903085" cy="246221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bg1"/>
                </a:solidFill>
              </a:rPr>
              <a:t>System Call </a:t>
            </a:r>
            <a:r>
              <a:rPr lang="en-US" altLang="zh-TW" sz="1000" dirty="0" err="1" smtClean="0">
                <a:solidFill>
                  <a:schemeClr val="bg1"/>
                </a:solidFill>
              </a:rPr>
              <a:t>Relatied</a:t>
            </a:r>
            <a:r>
              <a:rPr lang="en-US" altLang="zh-TW" sz="1000" dirty="0" smtClean="0">
                <a:solidFill>
                  <a:schemeClr val="bg1"/>
                </a:solidFill>
              </a:rPr>
              <a:t> Approaches</a:t>
            </a:r>
            <a:endParaRPr lang="zh-TW" altLang="en-US" sz="1000" dirty="0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79512" y="5301208"/>
            <a:ext cx="8688145" cy="10051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文字方塊 7"/>
          <p:cNvSpPr txBox="1"/>
          <p:nvPr/>
        </p:nvSpPr>
        <p:spPr>
          <a:xfrm>
            <a:off x="179512" y="5054987"/>
            <a:ext cx="2709396" cy="24622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bg1"/>
                </a:solidFill>
              </a:rPr>
              <a:t>Works about Repackaged Application Detection</a:t>
            </a:r>
            <a:endParaRPr lang="zh-TW" altLang="en-US" sz="1000" dirty="0">
              <a:solidFill>
                <a:schemeClr val="bg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79512" y="3005626"/>
            <a:ext cx="8688145" cy="5025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313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6" grpId="0" animBg="1"/>
      <p:bldP spid="6" grpId="1" animBg="1"/>
      <p:bldP spid="7" grpId="0" animBg="1"/>
      <p:bldP spid="8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圖片 10" descr="F:\ApproachFlowchartsymbol.bmp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439" y="1256990"/>
            <a:ext cx="8207010" cy="519634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08B15-B12B-4948-AA87-08CCCCC6C7BE}" type="slidenum">
              <a:rPr lang="zh-TW" altLang="en-US" smtClean="0"/>
              <a:t>7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Solution Approach</a:t>
            </a:r>
            <a:b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</a:br>
            <a:r>
              <a:rPr lang="en-US" altLang="zh-TW" sz="3100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The Processing of System </a:t>
            </a:r>
            <a:r>
              <a:rPr lang="en-US" altLang="zh-TW" sz="3100" dirty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Call </a:t>
            </a:r>
            <a:r>
              <a:rPr lang="en-US" altLang="zh-TW" sz="3100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Sequences</a:t>
            </a:r>
            <a:endParaRPr lang="zh-TW" altLang="en-US" sz="3100" dirty="0">
              <a:solidFill>
                <a:schemeClr val="tx1"/>
              </a:solidFill>
              <a:effectLst>
                <a:glow>
                  <a:schemeClr val="tx2"/>
                </a:glow>
              </a:effectLst>
            </a:endParaRPr>
          </a:p>
        </p:txBody>
      </p:sp>
      <p:sp>
        <p:nvSpPr>
          <p:cNvPr id="2" name="矩形 1"/>
          <p:cNvSpPr/>
          <p:nvPr/>
        </p:nvSpPr>
        <p:spPr>
          <a:xfrm>
            <a:off x="496438" y="1700808"/>
            <a:ext cx="8207011" cy="1152128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文字方塊 6"/>
          <p:cNvSpPr txBox="1"/>
          <p:nvPr/>
        </p:nvSpPr>
        <p:spPr>
          <a:xfrm>
            <a:off x="5455700" y="2206605"/>
            <a:ext cx="3247749" cy="646331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altLang="zh-TW" dirty="0">
                <a:solidFill>
                  <a:schemeClr val="bg1"/>
                </a:solidFill>
              </a:rPr>
              <a:t>Record system call sequences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zh-TW" dirty="0">
                <a:solidFill>
                  <a:schemeClr val="bg1"/>
                </a:solidFill>
              </a:rPr>
              <a:t>Form up the thread trees</a:t>
            </a:r>
          </a:p>
        </p:txBody>
      </p:sp>
      <p:sp>
        <p:nvSpPr>
          <p:cNvPr id="8" name="矩形 7"/>
          <p:cNvSpPr/>
          <p:nvPr/>
        </p:nvSpPr>
        <p:spPr>
          <a:xfrm>
            <a:off x="496438" y="2866571"/>
            <a:ext cx="8207011" cy="14265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文字方塊 8"/>
          <p:cNvSpPr txBox="1"/>
          <p:nvPr/>
        </p:nvSpPr>
        <p:spPr>
          <a:xfrm>
            <a:off x="2832739" y="4293096"/>
            <a:ext cx="5870710" cy="64633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altLang="zh-TW" dirty="0">
                <a:solidFill>
                  <a:schemeClr val="bg1"/>
                </a:solidFill>
              </a:rPr>
              <a:t>Extract</a:t>
            </a:r>
            <a:r>
              <a:rPr lang="en-US" altLang="zh-TW" dirty="0" smtClean="0">
                <a:solidFill>
                  <a:schemeClr val="bg1"/>
                </a:solidFill>
              </a:rPr>
              <a:t> </a:t>
            </a:r>
            <a:r>
              <a:rPr lang="en-US" altLang="zh-TW" dirty="0">
                <a:solidFill>
                  <a:schemeClr val="bg1"/>
                </a:solidFill>
              </a:rPr>
              <a:t>common system call subsequences of repackaged </a:t>
            </a:r>
          </a:p>
          <a:p>
            <a:r>
              <a:rPr lang="zh-TW" altLang="en-US" dirty="0" smtClean="0">
                <a:solidFill>
                  <a:schemeClr val="bg1"/>
                </a:solidFill>
              </a:rPr>
              <a:t>     </a:t>
            </a:r>
            <a:r>
              <a:rPr lang="en-US" altLang="zh-TW" dirty="0" smtClean="0">
                <a:solidFill>
                  <a:schemeClr val="bg1"/>
                </a:solidFill>
              </a:rPr>
              <a:t>applications</a:t>
            </a:r>
            <a:r>
              <a:rPr lang="zh-TW" altLang="en-US" dirty="0" smtClean="0">
                <a:solidFill>
                  <a:schemeClr val="bg1"/>
                </a:solidFill>
              </a:rPr>
              <a:t> </a:t>
            </a:r>
            <a:r>
              <a:rPr lang="en-US" altLang="zh-TW" dirty="0" smtClean="0">
                <a:solidFill>
                  <a:schemeClr val="bg1"/>
                </a:solidFill>
              </a:rPr>
              <a:t>by </a:t>
            </a:r>
            <a:r>
              <a:rPr lang="en-US" altLang="zh-TW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Longest Common Substring</a:t>
            </a:r>
          </a:p>
        </p:txBody>
      </p:sp>
      <p:sp>
        <p:nvSpPr>
          <p:cNvPr id="5" name="矩形 4"/>
          <p:cNvSpPr/>
          <p:nvPr/>
        </p:nvSpPr>
        <p:spPr>
          <a:xfrm>
            <a:off x="496438" y="4293096"/>
            <a:ext cx="8207011" cy="1728192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文字方塊 9"/>
          <p:cNvSpPr txBox="1"/>
          <p:nvPr/>
        </p:nvSpPr>
        <p:spPr>
          <a:xfrm>
            <a:off x="2787560" y="6021288"/>
            <a:ext cx="5881738" cy="369332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marL="342900" lvl="2" indent="-342900">
              <a:buFont typeface="Arial" pitchFamily="34" charset="0"/>
              <a:buChar char="•"/>
            </a:pPr>
            <a:r>
              <a:rPr lang="en-US" altLang="zh-TW" dirty="0">
                <a:solidFill>
                  <a:schemeClr val="bg1"/>
                </a:solidFill>
              </a:rPr>
              <a:t>Evaluate system call subsequences with </a:t>
            </a:r>
            <a:r>
              <a:rPr lang="en-US" altLang="zh-TW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Bayes </a:t>
            </a:r>
            <a:r>
              <a:rPr lang="en-US" altLang="zh-TW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probability</a:t>
            </a:r>
            <a:endParaRPr lang="en-US" altLang="zh-TW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2484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5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圖片 16" descr="F:\ApproachFlowchartsymbol.bmp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9837" y="1196752"/>
            <a:ext cx="2898667" cy="183677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sz="2800" i="1" dirty="0" err="1" smtClean="0">
                <a:latin typeface="Times New Roman" pitchFamily="18" charset="0"/>
                <a:cs typeface="Times New Roman" pitchFamily="18" charset="0"/>
              </a:rPr>
              <a:t>strace</a:t>
            </a:r>
            <a:r>
              <a:rPr lang="en-US" altLang="zh-TW" sz="2800" i="1" dirty="0"/>
              <a:t> - </a:t>
            </a:r>
            <a:r>
              <a:rPr lang="en-US" altLang="zh-TW" sz="2800" dirty="0"/>
              <a:t>trace system calls</a:t>
            </a:r>
          </a:p>
          <a:p>
            <a:pPr lvl="1"/>
            <a:r>
              <a:rPr lang="en-US" altLang="zh-TW" sz="2000" dirty="0" smtClean="0"/>
              <a:t>Monitoring </a:t>
            </a:r>
            <a:r>
              <a:rPr lang="en-US" altLang="zh-TW" sz="2000" dirty="0"/>
              <a:t>the system </a:t>
            </a:r>
            <a:r>
              <a:rPr lang="en-US" altLang="zh-TW" sz="2000" dirty="0" smtClean="0"/>
              <a:t>calls which are</a:t>
            </a:r>
          </a:p>
          <a:p>
            <a:pPr marL="457200" lvl="1" indent="0">
              <a:buNone/>
            </a:pPr>
            <a:r>
              <a:rPr lang="en-US" altLang="zh-TW" sz="2000" dirty="0"/>
              <a:t> </a:t>
            </a:r>
            <a:r>
              <a:rPr lang="en-US" altLang="zh-TW" sz="2000" dirty="0" smtClean="0"/>
              <a:t>  used </a:t>
            </a:r>
            <a:r>
              <a:rPr lang="en-US" altLang="zh-TW" sz="2000" dirty="0"/>
              <a:t>by </a:t>
            </a:r>
            <a:r>
              <a:rPr lang="en-US" altLang="zh-TW" sz="2000" dirty="0" smtClean="0"/>
              <a:t>applications</a:t>
            </a:r>
          </a:p>
          <a:p>
            <a:pPr lvl="1"/>
            <a:r>
              <a:rPr lang="en-US" altLang="zh-TW" sz="2000" dirty="0" smtClean="0"/>
              <a:t>Recording system call for all child threads</a:t>
            </a:r>
          </a:p>
          <a:p>
            <a:pPr lvl="1"/>
            <a:r>
              <a:rPr lang="en-US" altLang="zh-TW" sz="2000" dirty="0" smtClean="0"/>
              <a:t>Extract the thread tree by process ID and thread ID</a:t>
            </a:r>
          </a:p>
          <a:p>
            <a:r>
              <a:rPr lang="en-US" altLang="zh-TW" sz="2800" dirty="0" smtClean="0"/>
              <a:t>Attaching applications from </a:t>
            </a:r>
            <a:r>
              <a:rPr lang="en-US" altLang="zh-TW" sz="2800" i="1" dirty="0" smtClean="0">
                <a:latin typeface="Times New Roman" pitchFamily="18" charset="0"/>
                <a:cs typeface="Times New Roman" pitchFamily="18" charset="0"/>
              </a:rPr>
              <a:t>Zygote</a:t>
            </a:r>
          </a:p>
          <a:p>
            <a:pPr lvl="1"/>
            <a:r>
              <a:rPr lang="en-US" altLang="zh-TW" sz="2000" dirty="0" smtClean="0"/>
              <a:t>Android applications are forked from </a:t>
            </a:r>
            <a:r>
              <a:rPr lang="en-US" altLang="zh-TW" sz="2000" i="1" dirty="0" smtClean="0">
                <a:latin typeface="Times New Roman" pitchFamily="18" charset="0"/>
                <a:cs typeface="Times New Roman" pitchFamily="18" charset="0"/>
              </a:rPr>
              <a:t>Zygote</a:t>
            </a:r>
          </a:p>
          <a:p>
            <a:pPr lvl="1"/>
            <a:r>
              <a:rPr lang="en-US" altLang="zh-TW" sz="2000" dirty="0" smtClean="0"/>
              <a:t>Tracing to every child processes</a:t>
            </a:r>
          </a:p>
          <a:p>
            <a:pPr lvl="1"/>
            <a:endParaRPr lang="en-US" altLang="zh-TW" sz="2400" dirty="0" smtClean="0"/>
          </a:p>
          <a:p>
            <a:pPr lvl="1"/>
            <a:endParaRPr lang="en-US" altLang="zh-TW" sz="2400" dirty="0" smtClean="0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08B15-B12B-4948-AA87-08CCCCC6C7BE}" type="slidenum">
              <a:rPr lang="zh-TW" altLang="en-US" smtClean="0"/>
              <a:t>8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Solution Approach</a:t>
            </a:r>
            <a:b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</a:br>
            <a:r>
              <a:rPr lang="en-US" altLang="zh-TW" sz="3100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Recording - Implementation of System Call Recorder</a:t>
            </a:r>
            <a:endParaRPr lang="zh-TW" altLang="en-US" sz="3100" dirty="0">
              <a:solidFill>
                <a:schemeClr val="tx1"/>
              </a:solidFill>
              <a:effectLst>
                <a:glow>
                  <a:schemeClr val="tx2"/>
                </a:glow>
              </a:effectLst>
            </a:endParaRPr>
          </a:p>
        </p:txBody>
      </p:sp>
      <p:sp>
        <p:nvSpPr>
          <p:cNvPr id="5" name="矩形 4"/>
          <p:cNvSpPr/>
          <p:nvPr/>
        </p:nvSpPr>
        <p:spPr>
          <a:xfrm>
            <a:off x="2264450" y="5000785"/>
            <a:ext cx="1363595" cy="49585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Zygote</a:t>
            </a:r>
            <a:endParaRPr lang="zh-TW" altLang="en-US" dirty="0"/>
          </a:p>
        </p:txBody>
      </p:sp>
      <p:sp>
        <p:nvSpPr>
          <p:cNvPr id="6" name="矩形 5"/>
          <p:cNvSpPr/>
          <p:nvPr/>
        </p:nvSpPr>
        <p:spPr>
          <a:xfrm>
            <a:off x="5797399" y="5000785"/>
            <a:ext cx="1363595" cy="49585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System Service</a:t>
            </a:r>
            <a:endParaRPr lang="zh-TW" altLang="en-US" dirty="0"/>
          </a:p>
        </p:txBody>
      </p:sp>
      <p:sp>
        <p:nvSpPr>
          <p:cNvPr id="7" name="矩形 6"/>
          <p:cNvSpPr/>
          <p:nvPr/>
        </p:nvSpPr>
        <p:spPr>
          <a:xfrm>
            <a:off x="4061916" y="5806545"/>
            <a:ext cx="1363595" cy="49585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Application</a:t>
            </a:r>
            <a:endParaRPr lang="zh-TW" altLang="en-US" dirty="0"/>
          </a:p>
        </p:txBody>
      </p:sp>
      <p:cxnSp>
        <p:nvCxnSpPr>
          <p:cNvPr id="9" name="直線單箭頭接點 8"/>
          <p:cNvCxnSpPr>
            <a:stCxn id="6" idx="1"/>
            <a:endCxn id="5" idx="3"/>
          </p:cNvCxnSpPr>
          <p:nvPr/>
        </p:nvCxnSpPr>
        <p:spPr>
          <a:xfrm flipH="1">
            <a:off x="3628045" y="5248711"/>
            <a:ext cx="216935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直線單箭頭接點 10"/>
          <p:cNvCxnSpPr>
            <a:stCxn id="5" idx="2"/>
            <a:endCxn id="7" idx="1"/>
          </p:cNvCxnSpPr>
          <p:nvPr/>
        </p:nvCxnSpPr>
        <p:spPr>
          <a:xfrm>
            <a:off x="2946247" y="5496637"/>
            <a:ext cx="1115668" cy="5578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直線單箭頭接點 12"/>
          <p:cNvCxnSpPr>
            <a:stCxn id="7" idx="3"/>
            <a:endCxn id="6" idx="2"/>
          </p:cNvCxnSpPr>
          <p:nvPr/>
        </p:nvCxnSpPr>
        <p:spPr>
          <a:xfrm flipV="1">
            <a:off x="5425510" y="5496637"/>
            <a:ext cx="1053687" cy="5578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文字方塊 13"/>
          <p:cNvSpPr txBox="1"/>
          <p:nvPr/>
        </p:nvSpPr>
        <p:spPr>
          <a:xfrm>
            <a:off x="3801364" y="4930805"/>
            <a:ext cx="19083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 smtClean="0"/>
              <a:t>Request fork for app</a:t>
            </a:r>
            <a:endParaRPr lang="zh-TW" altLang="en-US" sz="1600" dirty="0"/>
          </a:p>
        </p:txBody>
      </p:sp>
      <p:sp>
        <p:nvSpPr>
          <p:cNvPr id="15" name="文字方塊 14"/>
          <p:cNvSpPr txBox="1"/>
          <p:nvPr/>
        </p:nvSpPr>
        <p:spPr>
          <a:xfrm>
            <a:off x="2946247" y="5736566"/>
            <a:ext cx="5711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 smtClean="0"/>
              <a:t>Fork</a:t>
            </a:r>
            <a:endParaRPr lang="zh-TW" altLang="en-US" sz="1600" dirty="0"/>
          </a:p>
        </p:txBody>
      </p:sp>
      <p:sp>
        <p:nvSpPr>
          <p:cNvPr id="16" name="文字方塊 15"/>
          <p:cNvSpPr txBox="1"/>
          <p:nvPr/>
        </p:nvSpPr>
        <p:spPr>
          <a:xfrm>
            <a:off x="5952353" y="5736566"/>
            <a:ext cx="10903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 smtClean="0"/>
              <a:t>Binder IPC</a:t>
            </a:r>
            <a:endParaRPr lang="zh-TW" altLang="en-US" sz="1600" dirty="0"/>
          </a:p>
        </p:txBody>
      </p:sp>
      <p:sp>
        <p:nvSpPr>
          <p:cNvPr id="18" name="矩形 17"/>
          <p:cNvSpPr/>
          <p:nvPr/>
        </p:nvSpPr>
        <p:spPr>
          <a:xfrm>
            <a:off x="6200955" y="1340768"/>
            <a:ext cx="2924587" cy="432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9279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7" descr="F:\ApproachFlowchartsymbol.bmp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9837" y="1196752"/>
            <a:ext cx="2898667" cy="183677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457200" y="1499616"/>
            <a:ext cx="8229600" cy="5358384"/>
          </a:xfrm>
        </p:spPr>
        <p:txBody>
          <a:bodyPr>
            <a:normAutofit/>
          </a:bodyPr>
          <a:lstStyle/>
          <a:p>
            <a:r>
              <a:rPr lang="en-US" altLang="zh-TW" sz="2400" i="1" dirty="0" smtClean="0">
                <a:latin typeface="Times New Roman" pitchFamily="18" charset="0"/>
                <a:cs typeface="Times New Roman" pitchFamily="18" charset="0"/>
              </a:rPr>
              <a:t>Longest Common Substring </a:t>
            </a:r>
            <a:r>
              <a:rPr lang="en-US" altLang="zh-TW" sz="2400" dirty="0" smtClean="0">
                <a:cs typeface="Times New Roman" pitchFamily="18" charset="0"/>
              </a:rPr>
              <a:t>(LCS)</a:t>
            </a:r>
          </a:p>
          <a:p>
            <a:pPr lvl="1"/>
            <a:r>
              <a:rPr lang="en-US" altLang="zh-TW" sz="2000" dirty="0" smtClean="0"/>
              <a:t>Extract the common system call subsequences</a:t>
            </a:r>
          </a:p>
          <a:p>
            <a:r>
              <a:rPr lang="en-US" altLang="zh-TW" sz="2400" dirty="0" smtClean="0"/>
              <a:t>For each thread tree:</a:t>
            </a:r>
          </a:p>
          <a:p>
            <a:pPr marL="914400" lvl="1" indent="-457200">
              <a:buClr>
                <a:schemeClr val="tx2"/>
              </a:buClr>
              <a:buSzPct val="100000"/>
              <a:buFont typeface="+mj-lt"/>
              <a:buAutoNum type="arabicPeriod"/>
            </a:pPr>
            <a:r>
              <a:rPr lang="en-US" altLang="zh-TW" sz="1800" dirty="0" smtClean="0"/>
              <a:t>Compare with other thread trees</a:t>
            </a:r>
          </a:p>
          <a:p>
            <a:pPr marL="914400" lvl="1" indent="-457200">
              <a:buClr>
                <a:schemeClr val="tx2"/>
              </a:buClr>
              <a:buSzPct val="100000"/>
              <a:buFont typeface="+mj-lt"/>
              <a:buAutoNum type="arabicPeriod"/>
            </a:pPr>
            <a:r>
              <a:rPr lang="en-US" altLang="zh-TW" sz="1800" dirty="0" smtClean="0"/>
              <a:t>Compare with extracted subsequences</a:t>
            </a:r>
          </a:p>
          <a:p>
            <a:endParaRPr lang="en-US" altLang="zh-TW" sz="2400" dirty="0" smtClean="0">
              <a:effectLst>
                <a:glow>
                  <a:schemeClr val="tx2"/>
                </a:glow>
              </a:effectLst>
            </a:endParaRPr>
          </a:p>
          <a:p>
            <a:endParaRPr lang="en-US" altLang="zh-TW" sz="2400" dirty="0">
              <a:effectLst>
                <a:glow>
                  <a:schemeClr val="tx2"/>
                </a:glow>
              </a:effectLst>
            </a:endParaRPr>
          </a:p>
          <a:p>
            <a:endParaRPr lang="en-US" altLang="zh-TW" sz="2400" dirty="0" smtClean="0">
              <a:effectLst>
                <a:glow>
                  <a:schemeClr val="tx2"/>
                </a:glow>
              </a:effectLst>
            </a:endParaRPr>
          </a:p>
          <a:p>
            <a:endParaRPr lang="en-US" altLang="zh-TW" sz="1600" dirty="0" smtClean="0">
              <a:effectLst>
                <a:glow>
                  <a:schemeClr val="tx2"/>
                </a:glow>
              </a:effectLst>
            </a:endParaRPr>
          </a:p>
          <a:p>
            <a:r>
              <a:rPr lang="en-US" altLang="zh-TW" sz="2400" dirty="0" smtClean="0">
                <a:effectLst>
                  <a:glow>
                    <a:schemeClr val="tx2"/>
                  </a:glow>
                </a:effectLst>
              </a:rPr>
              <a:t>Reduce the times of comparison</a:t>
            </a:r>
          </a:p>
          <a:p>
            <a:pPr lvl="1"/>
            <a:r>
              <a:rPr lang="en-US" altLang="zh-TW" sz="2000" dirty="0" smtClean="0">
                <a:effectLst>
                  <a:glow>
                    <a:schemeClr val="tx2"/>
                  </a:glow>
                </a:effectLst>
              </a:rPr>
              <a:t>Layered </a:t>
            </a:r>
            <a:r>
              <a:rPr lang="en-US" altLang="zh-TW" sz="2000" dirty="0">
                <a:effectLst>
                  <a:glow>
                    <a:schemeClr val="tx2"/>
                  </a:glow>
                </a:effectLst>
              </a:rPr>
              <a:t>Multi-Thread </a:t>
            </a:r>
            <a:r>
              <a:rPr lang="en-US" altLang="zh-TW" sz="2000" dirty="0" smtClean="0">
                <a:effectLst>
                  <a:glow>
                    <a:schemeClr val="tx2"/>
                  </a:glow>
                </a:effectLst>
              </a:rPr>
              <a:t>Comparison (LMTC)</a:t>
            </a:r>
            <a:endParaRPr lang="en-US" altLang="zh-TW" sz="2000" dirty="0" smtClean="0"/>
          </a:p>
          <a:p>
            <a:pPr lvl="1"/>
            <a:r>
              <a:rPr lang="en-US" altLang="zh-TW" sz="2000" dirty="0" smtClean="0"/>
              <a:t>Only compare with the system call sequences which locate at the same </a:t>
            </a:r>
            <a:r>
              <a:rPr lang="en-US" altLang="zh-TW" sz="2000" dirty="0"/>
              <a:t>layer </a:t>
            </a:r>
            <a:r>
              <a:rPr lang="en-US" altLang="zh-TW" sz="2000" dirty="0" smtClean="0"/>
              <a:t>of different thread trees.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08B15-B12B-4948-AA87-08CCCCC6C7BE}" type="slidenum">
              <a:rPr lang="zh-TW" altLang="en-US" smtClean="0"/>
              <a:t>9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Solution Approach</a:t>
            </a:r>
            <a:br>
              <a:rPr lang="en-US" altLang="zh-TW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</a:br>
            <a:r>
              <a:rPr lang="en-US" altLang="zh-TW" sz="3100" dirty="0" smtClean="0">
                <a:solidFill>
                  <a:schemeClr val="tx1"/>
                </a:solidFill>
                <a:effectLst>
                  <a:glow>
                    <a:schemeClr val="tx2"/>
                  </a:glow>
                </a:effectLst>
              </a:rPr>
              <a:t>Extraction of  System Call Subsequence</a:t>
            </a:r>
            <a:endParaRPr lang="en-US" altLang="zh-TW" sz="3100" dirty="0">
              <a:solidFill>
                <a:schemeClr val="tx1"/>
              </a:solidFill>
              <a:effectLst>
                <a:glow>
                  <a:schemeClr val="tx2"/>
                </a:glow>
              </a:effectLst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6200955" y="1700808"/>
            <a:ext cx="2924587" cy="5760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38" b="35641"/>
          <a:stretch/>
        </p:blipFill>
        <p:spPr bwMode="auto">
          <a:xfrm>
            <a:off x="827584" y="3404938"/>
            <a:ext cx="7488832" cy="1633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873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高山峻嶺">
  <a:themeElements>
    <a:clrScheme name="Mod">
      <a:dk1>
        <a:sysClr val="windowText" lastClr="000000"/>
      </a:dk1>
      <a:lt1>
        <a:sysClr val="window" lastClr="FFFFFF"/>
      </a:lt1>
      <a:dk2>
        <a:srgbClr val="065218"/>
      </a:dk2>
      <a:lt2>
        <a:srgbClr val="EDF3AE"/>
      </a:lt2>
      <a:accent1>
        <a:srgbClr val="8FCB17"/>
      </a:accent1>
      <a:accent2>
        <a:srgbClr val="769F11"/>
      </a:accent2>
      <a:accent3>
        <a:srgbClr val="D4E336"/>
      </a:accent3>
      <a:accent4>
        <a:srgbClr val="0C8228"/>
      </a:accent4>
      <a:accent5>
        <a:srgbClr val="C0EDA8"/>
      </a:accent5>
      <a:accent6>
        <a:srgbClr val="3B4F18"/>
      </a:accent6>
      <a:hlink>
        <a:srgbClr val="0A6A21"/>
      </a:hlink>
      <a:folHlink>
        <a:srgbClr val="406EA5"/>
      </a:folHlink>
    </a:clrScheme>
    <a:fontScheme name="高山峻嶺">
      <a:majorFont>
        <a:latin typeface="Gill Sans MT"/>
        <a:ea typeface=""/>
        <a:cs typeface=""/>
        <a:font script="Cyrl" typeface="Arial"/>
        <a:font script="Grek" typeface="Arial"/>
        <a:font script="Jpan" typeface="HG丸ｺﾞｼｯｸM-PRO"/>
        <a:font script="Hang" typeface="HY 헤드라인 M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ill Sans MT"/>
        <a:ea typeface=""/>
        <a:cs typeface=""/>
        <a:font script="Cyrl" typeface="Arial"/>
        <a:font script="Grek" typeface="Arial"/>
        <a:font script="Jpan" typeface="HG丸ｺﾞｼｯｸM-PRO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95000"/>
                <a:satMod val="100000"/>
              </a:schemeClr>
            </a:gs>
            <a:gs pos="100000">
              <a:schemeClr val="phClr">
                <a:tint val="10000"/>
                <a:satMod val="300000"/>
              </a:schemeClr>
            </a:gs>
          </a:gsLst>
          <a:lin ang="13000000" scaled="0"/>
        </a:gradFill>
        <a:blipFill>
          <a:blip xmlns:r="http://schemas.openxmlformats.org/officeDocument/2006/relationships" r:embed="rId1">
            <a:duotone>
              <a:schemeClr val="phClr">
                <a:shade val="75000"/>
              </a:schemeClr>
              <a:schemeClr val="phClr">
                <a:tint val="55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TC010219414[[fn=高山佈景主題]]</Template>
  <TotalTime>16932</TotalTime>
  <Words>2396</Words>
  <Application>Microsoft Office PowerPoint</Application>
  <PresentationFormat>如螢幕大小 (4:3)</PresentationFormat>
  <Paragraphs>732</Paragraphs>
  <Slides>36</Slides>
  <Notes>5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36</vt:i4>
      </vt:variant>
    </vt:vector>
  </HeadingPairs>
  <TitlesOfParts>
    <vt:vector size="37" baseType="lpstr">
      <vt:lpstr>高山峻嶺</vt:lpstr>
      <vt:lpstr>Identifying Malicious Applications by Behavioral Similarity on Android Platforms</vt:lpstr>
      <vt:lpstr>Motivation Problems of Android Applications</vt:lpstr>
      <vt:lpstr>Motivation Behavior of Function Call </vt:lpstr>
      <vt:lpstr>Motivation Behavior Extraction of Repackaged Applications</vt:lpstr>
      <vt:lpstr>Problem statement</vt:lpstr>
      <vt:lpstr>Related Work</vt:lpstr>
      <vt:lpstr>Solution Approach The Processing of System Call Sequences</vt:lpstr>
      <vt:lpstr>Solution Approach Recording - Implementation of System Call Recorder</vt:lpstr>
      <vt:lpstr>Solution Approach Extraction of  System Call Subsequence</vt:lpstr>
      <vt:lpstr>Solution Approach Extract subsequence – Example of Comparison </vt:lpstr>
      <vt:lpstr>Solution Approach Extract subsequence – Example of Comparison </vt:lpstr>
      <vt:lpstr>Solution Approach Extract subsequence – Example of Comparison </vt:lpstr>
      <vt:lpstr>Solution Approach Extract subsequence – Layered Multi-Thread Comparison</vt:lpstr>
      <vt:lpstr>Solution Approach Evaluation - Bayes probability model</vt:lpstr>
      <vt:lpstr>Evaluation Experiment Environment</vt:lpstr>
      <vt:lpstr>Evaluation Number of Samples</vt:lpstr>
      <vt:lpstr>Evaluation Number of Recorded and Extracted Subsequences</vt:lpstr>
      <vt:lpstr>Evaluation Probability Distribution of Subsequences</vt:lpstr>
      <vt:lpstr>Evaluation Detection Result of Malicious Samples</vt:lpstr>
      <vt:lpstr>Evaluation FP/FN of Subsequence – Accuracy</vt:lpstr>
      <vt:lpstr>Evaluation Change of training sample set – Benign Samples</vt:lpstr>
      <vt:lpstr>Evaluation Change of training sample set – Malicious Samples</vt:lpstr>
      <vt:lpstr>Evaluation Relationship between Samples and Sequences</vt:lpstr>
      <vt:lpstr>Case Study False Positive of Subsequences (Kmin)</vt:lpstr>
      <vt:lpstr>Case Study False Positive of Subsequences (Geinimi)</vt:lpstr>
      <vt:lpstr>Case Study False Positive of Subsequences (Geinimi)</vt:lpstr>
      <vt:lpstr>Conclusions and Future Works</vt:lpstr>
      <vt:lpstr>References</vt:lpstr>
      <vt:lpstr>References</vt:lpstr>
      <vt:lpstr>PowerPoint 簡報</vt:lpstr>
      <vt:lpstr>Evaluation Accuracy and Number of Sequences</vt:lpstr>
      <vt:lpstr>Evaluation Similarity of Applications</vt:lpstr>
      <vt:lpstr>Evaluation Extracted Subsequences Coverage</vt:lpstr>
      <vt:lpstr>Evaluation Comparison of Sequences Accuracy</vt:lpstr>
      <vt:lpstr>Discuss</vt:lpstr>
      <vt:lpstr>Discuss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speed</dc:creator>
  <cp:lastModifiedBy>chchen</cp:lastModifiedBy>
  <cp:revision>606</cp:revision>
  <cp:lastPrinted>2011-09-09T00:54:09Z</cp:lastPrinted>
  <dcterms:created xsi:type="dcterms:W3CDTF">2011-08-18T07:31:02Z</dcterms:created>
  <dcterms:modified xsi:type="dcterms:W3CDTF">2012-07-04T02:39:46Z</dcterms:modified>
</cp:coreProperties>
</file>